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4\users2\amatsumoto\My%20Documents\conference\istanbul\IEA%20World%20Energy%20Balances_World%20Supply%20and%20Final%20Cons_WEnO20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4\users2\amatsumoto\My%20Documents\conference\istanbul\IEA%20World%20Energy%20Balances_World%20Supply%20and%20Final%20Cons_WEnO2017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3\users3\LKiyasseh\My%20Documents\IEA\World\IEA%20World%20Oil%20Stats_Total%20Oil%20Demand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Matsumoto\Downloads\bp-statistical-review-of-world-energy-2017-underpinning-data%20(3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AMatsumoto\Box\Shifting%20Commodities%20in%20a%20Globalized%20World_2\draft%20manuscript\Chapter%203%20-%20The%20Energy%20Transition%20in%20the%20Era%20of%20Low%20Fuel%20Prices\ChartPack_Chapter6_Energy%20Transition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Primary Energy Supply by Energy Type, World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679876708892081E-2"/>
          <c:y val="0.17508717299954374"/>
          <c:w val="0.89710681547770821"/>
          <c:h val="0.66094537609556681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'Total Primary Energy Supp W (2)'!$A$13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(2)'!$N$13:$BG$13</c:f>
              <c:numCache>
                <c:formatCode>General</c:formatCode>
                <c:ptCount val="46"/>
                <c:pt idx="1">
                  <c:v>2438.1028260000003</c:v>
                </c:pt>
                <c:pt idx="2">
                  <c:v>2618.6025260000001</c:v>
                </c:pt>
                <c:pt idx="3">
                  <c:v>2817.8208890000001</c:v>
                </c:pt>
                <c:pt idx="4">
                  <c:v>2778.4331309999998</c:v>
                </c:pt>
                <c:pt idx="5">
                  <c:v>2754.7199599999999</c:v>
                </c:pt>
                <c:pt idx="6">
                  <c:v>2940.6439340000002</c:v>
                </c:pt>
                <c:pt idx="7">
                  <c:v>3057.517985</c:v>
                </c:pt>
                <c:pt idx="8">
                  <c:v>3173.3595549999995</c:v>
                </c:pt>
                <c:pt idx="9">
                  <c:v>3215.5289540000003</c:v>
                </c:pt>
                <c:pt idx="10">
                  <c:v>3101.9913839999995</c:v>
                </c:pt>
                <c:pt idx="11">
                  <c:v>2972.1862299999998</c:v>
                </c:pt>
                <c:pt idx="12">
                  <c:v>2903.6040940000003</c:v>
                </c:pt>
                <c:pt idx="13">
                  <c:v>2864.1806380000003</c:v>
                </c:pt>
                <c:pt idx="14">
                  <c:v>2897.4717150000001</c:v>
                </c:pt>
                <c:pt idx="15">
                  <c:v>2901.63123</c:v>
                </c:pt>
                <c:pt idx="16">
                  <c:v>2979.5782429999999</c:v>
                </c:pt>
                <c:pt idx="17">
                  <c:v>3054.4993810000001</c:v>
                </c:pt>
                <c:pt idx="18">
                  <c:v>3155.5608709999997</c:v>
                </c:pt>
                <c:pt idx="19">
                  <c:v>3207.8845259999998</c:v>
                </c:pt>
                <c:pt idx="20">
                  <c:v>3235.001409</c:v>
                </c:pt>
                <c:pt idx="21">
                  <c:v>3249.3032009999997</c:v>
                </c:pt>
                <c:pt idx="22">
                  <c:v>3266.5161080000003</c:v>
                </c:pt>
                <c:pt idx="23">
                  <c:v>3288.9285010000003</c:v>
                </c:pt>
                <c:pt idx="24">
                  <c:v>3307.2941530000003</c:v>
                </c:pt>
                <c:pt idx="25">
                  <c:v>3375.7918690000001</c:v>
                </c:pt>
                <c:pt idx="26">
                  <c:v>3463.2413670000001</c:v>
                </c:pt>
                <c:pt idx="27">
                  <c:v>3550.4698390000003</c:v>
                </c:pt>
                <c:pt idx="28">
                  <c:v>3559.1188550000002</c:v>
                </c:pt>
                <c:pt idx="29">
                  <c:v>3628.6205630000004</c:v>
                </c:pt>
                <c:pt idx="30">
                  <c:v>3660.1870199999998</c:v>
                </c:pt>
                <c:pt idx="31">
                  <c:v>3704.6130939999998</c:v>
                </c:pt>
                <c:pt idx="32">
                  <c:v>3737.9164300000002</c:v>
                </c:pt>
                <c:pt idx="33">
                  <c:v>3816.7944389999998</c:v>
                </c:pt>
                <c:pt idx="34">
                  <c:v>3971.7241060000001</c:v>
                </c:pt>
                <c:pt idx="35">
                  <c:v>4004.9808479999997</c:v>
                </c:pt>
                <c:pt idx="36">
                  <c:v>4061.6320300000002</c:v>
                </c:pt>
                <c:pt idx="37">
                  <c:v>4090.2479800000006</c:v>
                </c:pt>
                <c:pt idx="38">
                  <c:v>4086.8622970000001</c:v>
                </c:pt>
                <c:pt idx="39">
                  <c:v>4012.8273380000001</c:v>
                </c:pt>
                <c:pt idx="40">
                  <c:v>4141.9100580000004</c:v>
                </c:pt>
                <c:pt idx="41">
                  <c:v>4136.328375000001</c:v>
                </c:pt>
                <c:pt idx="42">
                  <c:v>4216.5911290000013</c:v>
                </c:pt>
                <c:pt idx="43">
                  <c:v>4211.1023640000003</c:v>
                </c:pt>
                <c:pt idx="44">
                  <c:v>4281.4133370000009</c:v>
                </c:pt>
                <c:pt idx="45">
                  <c:v>4334.2817919999998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CE-4561-865E-6CDCE814CE29}"/>
            </c:ext>
          </c:extLst>
        </c:ser>
        <c:ser>
          <c:idx val="0"/>
          <c:order val="1"/>
          <c:tx>
            <c:strRef>
              <c:f>'Total Primary Energy Supp W (2)'!$A$10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(2)'!$N$10:$BG$10</c:f>
              <c:numCache>
                <c:formatCode>General</c:formatCode>
                <c:ptCount val="46"/>
                <c:pt idx="1">
                  <c:v>1437.3316519999998</c:v>
                </c:pt>
                <c:pt idx="2">
                  <c:v>1446.8325139999997</c:v>
                </c:pt>
                <c:pt idx="3">
                  <c:v>1496.1900329999999</c:v>
                </c:pt>
                <c:pt idx="4">
                  <c:v>1501.9774560000001</c:v>
                </c:pt>
                <c:pt idx="5">
                  <c:v>1533.8805080000002</c:v>
                </c:pt>
                <c:pt idx="6">
                  <c:v>1597.1016739999998</c:v>
                </c:pt>
                <c:pt idx="7">
                  <c:v>1644.6900840000001</c:v>
                </c:pt>
                <c:pt idx="8">
                  <c:v>1692.7106610000001</c:v>
                </c:pt>
                <c:pt idx="9">
                  <c:v>1761.530334</c:v>
                </c:pt>
                <c:pt idx="10">
                  <c:v>1782.7123779999999</c:v>
                </c:pt>
                <c:pt idx="11">
                  <c:v>1801.8484940000001</c:v>
                </c:pt>
                <c:pt idx="12">
                  <c:v>1826.809837</c:v>
                </c:pt>
                <c:pt idx="13">
                  <c:v>1866.6530319999999</c:v>
                </c:pt>
                <c:pt idx="14">
                  <c:v>1936.3802029999999</c:v>
                </c:pt>
                <c:pt idx="15">
                  <c:v>2006.0601549999999</c:v>
                </c:pt>
                <c:pt idx="16">
                  <c:v>2022.05465</c:v>
                </c:pt>
                <c:pt idx="17">
                  <c:v>2101.251788</c:v>
                </c:pt>
                <c:pt idx="18">
                  <c:v>2163.9416580000002</c:v>
                </c:pt>
                <c:pt idx="19">
                  <c:v>2162.2117159999998</c:v>
                </c:pt>
                <c:pt idx="20">
                  <c:v>2213.9697860000001</c:v>
                </c:pt>
                <c:pt idx="21">
                  <c:v>2156.5377439999997</c:v>
                </c:pt>
                <c:pt idx="22">
                  <c:v>2119.3782989999995</c:v>
                </c:pt>
                <c:pt idx="23">
                  <c:v>2127.8802359999995</c:v>
                </c:pt>
                <c:pt idx="24">
                  <c:v>2146.2583070000001</c:v>
                </c:pt>
                <c:pt idx="25">
                  <c:v>2204.8184679999999</c:v>
                </c:pt>
                <c:pt idx="26">
                  <c:v>2240.2664960000002</c:v>
                </c:pt>
                <c:pt idx="27">
                  <c:v>2224.4936889999994</c:v>
                </c:pt>
                <c:pt idx="28">
                  <c:v>2217.0425190000001</c:v>
                </c:pt>
                <c:pt idx="29">
                  <c:v>2227.510495</c:v>
                </c:pt>
                <c:pt idx="30">
                  <c:v>2307.9388140000001</c:v>
                </c:pt>
                <c:pt idx="31">
                  <c:v>2355.2734439999999</c:v>
                </c:pt>
                <c:pt idx="32">
                  <c:v>2433.9721340000001</c:v>
                </c:pt>
                <c:pt idx="33">
                  <c:v>2617.2738850000001</c:v>
                </c:pt>
                <c:pt idx="34">
                  <c:v>2824.4716870000002</c:v>
                </c:pt>
                <c:pt idx="35">
                  <c:v>2990.0346219999997</c:v>
                </c:pt>
                <c:pt idx="36">
                  <c:v>3170.7169289999997</c:v>
                </c:pt>
                <c:pt idx="37">
                  <c:v>3339.792895</c:v>
                </c:pt>
                <c:pt idx="38">
                  <c:v>3381.2314339999998</c:v>
                </c:pt>
                <c:pt idx="39">
                  <c:v>3385.029982</c:v>
                </c:pt>
                <c:pt idx="40">
                  <c:v>3650.5522520000004</c:v>
                </c:pt>
                <c:pt idx="41">
                  <c:v>3802.6598680000002</c:v>
                </c:pt>
                <c:pt idx="42">
                  <c:v>3843.9848400000001</c:v>
                </c:pt>
                <c:pt idx="43">
                  <c:v>3896.1635019999999</c:v>
                </c:pt>
                <c:pt idx="44">
                  <c:v>3922.3654419999998</c:v>
                </c:pt>
                <c:pt idx="45">
                  <c:v>3832.246537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CE-4561-865E-6CDCE814CE29}"/>
            </c:ext>
          </c:extLst>
        </c:ser>
        <c:ser>
          <c:idx val="2"/>
          <c:order val="2"/>
          <c:tx>
            <c:strRef>
              <c:f>'Total Primary Energy Supp W (2)'!$A$14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(2)'!$N$14:$BG$14</c:f>
              <c:numCache>
                <c:formatCode>General</c:formatCode>
                <c:ptCount val="46"/>
                <c:pt idx="1">
                  <c:v>893.222353</c:v>
                </c:pt>
                <c:pt idx="2">
                  <c:v>941.72126200000002</c:v>
                </c:pt>
                <c:pt idx="3">
                  <c:v>976.73494200000005</c:v>
                </c:pt>
                <c:pt idx="4">
                  <c:v>1002.2961790000001</c:v>
                </c:pt>
                <c:pt idx="5">
                  <c:v>998.42402500000003</c:v>
                </c:pt>
                <c:pt idx="6">
                  <c:v>1057.2017980000001</c:v>
                </c:pt>
                <c:pt idx="7">
                  <c:v>1081.454465</c:v>
                </c:pt>
                <c:pt idx="8">
                  <c:v>1130.75171</c:v>
                </c:pt>
                <c:pt idx="9">
                  <c:v>1201.7708720000001</c:v>
                </c:pt>
                <c:pt idx="10">
                  <c:v>1231.5075519999998</c:v>
                </c:pt>
                <c:pt idx="11">
                  <c:v>1240.310457</c:v>
                </c:pt>
                <c:pt idx="12">
                  <c:v>1245.2409729999999</c:v>
                </c:pt>
                <c:pt idx="13">
                  <c:v>1268.2030609999999</c:v>
                </c:pt>
                <c:pt idx="14">
                  <c:v>1359.3072540000001</c:v>
                </c:pt>
                <c:pt idx="15">
                  <c:v>1409.6792039999998</c:v>
                </c:pt>
                <c:pt idx="16">
                  <c:v>1431.942937</c:v>
                </c:pt>
                <c:pt idx="17">
                  <c:v>1511.577951</c:v>
                </c:pt>
                <c:pt idx="18">
                  <c:v>1576.5995830000002</c:v>
                </c:pt>
                <c:pt idx="19">
                  <c:v>1639.9812400000001</c:v>
                </c:pt>
                <c:pt idx="20">
                  <c:v>1663.132296</c:v>
                </c:pt>
                <c:pt idx="21">
                  <c:v>1720.6792250000001</c:v>
                </c:pt>
                <c:pt idx="22">
                  <c:v>1722.638528</c:v>
                </c:pt>
                <c:pt idx="23">
                  <c:v>1752.2648980000001</c:v>
                </c:pt>
                <c:pt idx="24">
                  <c:v>1751.483393</c:v>
                </c:pt>
                <c:pt idx="25">
                  <c:v>1807.2492970000001</c:v>
                </c:pt>
                <c:pt idx="26">
                  <c:v>1871.760542</c:v>
                </c:pt>
                <c:pt idx="27">
                  <c:v>1892.123668</c:v>
                </c:pt>
                <c:pt idx="28">
                  <c:v>1910.2528519999998</c:v>
                </c:pt>
                <c:pt idx="29">
                  <c:v>1995.9251880000002</c:v>
                </c:pt>
                <c:pt idx="30">
                  <c:v>2071.2087150000002</c:v>
                </c:pt>
                <c:pt idx="31">
                  <c:v>2086.1005740000001</c:v>
                </c:pt>
                <c:pt idx="32">
                  <c:v>2156.3812979999998</c:v>
                </c:pt>
                <c:pt idx="33">
                  <c:v>2235.588561</c:v>
                </c:pt>
                <c:pt idx="34">
                  <c:v>2291.5336069999998</c:v>
                </c:pt>
                <c:pt idx="35">
                  <c:v>2359.8552829999999</c:v>
                </c:pt>
                <c:pt idx="36">
                  <c:v>2420.5861490000002</c:v>
                </c:pt>
                <c:pt idx="37">
                  <c:v>2527.2526680000001</c:v>
                </c:pt>
                <c:pt idx="38">
                  <c:v>2592.5631630000003</c:v>
                </c:pt>
                <c:pt idx="39">
                  <c:v>2536.2802549999997</c:v>
                </c:pt>
                <c:pt idx="40">
                  <c:v>2736.1489430000001</c:v>
                </c:pt>
                <c:pt idx="41">
                  <c:v>2790.6049049999997</c:v>
                </c:pt>
                <c:pt idx="42">
                  <c:v>2842.4384870000004</c:v>
                </c:pt>
                <c:pt idx="43">
                  <c:v>2893.992197</c:v>
                </c:pt>
                <c:pt idx="44">
                  <c:v>2911.2638650000004</c:v>
                </c:pt>
                <c:pt idx="45">
                  <c:v>2943.7209870000002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CE-4561-865E-6CDCE814CE29}"/>
            </c:ext>
          </c:extLst>
        </c:ser>
        <c:ser>
          <c:idx val="3"/>
          <c:order val="3"/>
          <c:tx>
            <c:strRef>
              <c:f>'Total Primary Energy Supp W (2)'!$A$15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(2)'!$N$15:$BG$15</c:f>
              <c:numCache>
                <c:formatCode>General</c:formatCode>
                <c:ptCount val="46"/>
                <c:pt idx="1">
                  <c:v>28.949943999999999</c:v>
                </c:pt>
                <c:pt idx="2">
                  <c:v>39.735911000000002</c:v>
                </c:pt>
                <c:pt idx="3">
                  <c:v>53.049700999999999</c:v>
                </c:pt>
                <c:pt idx="4">
                  <c:v>71.285203999999993</c:v>
                </c:pt>
                <c:pt idx="5">
                  <c:v>100.163032</c:v>
                </c:pt>
                <c:pt idx="6">
                  <c:v>115.013671</c:v>
                </c:pt>
                <c:pt idx="7">
                  <c:v>140.04981000000001</c:v>
                </c:pt>
                <c:pt idx="8">
                  <c:v>163.54353400000002</c:v>
                </c:pt>
                <c:pt idx="9">
                  <c:v>169.66168999999999</c:v>
                </c:pt>
                <c:pt idx="10">
                  <c:v>186.410346</c:v>
                </c:pt>
                <c:pt idx="11">
                  <c:v>220.27498900000001</c:v>
                </c:pt>
                <c:pt idx="12">
                  <c:v>238.25063599999999</c:v>
                </c:pt>
                <c:pt idx="13">
                  <c:v>270.70885299999998</c:v>
                </c:pt>
                <c:pt idx="14">
                  <c:v>328.105932</c:v>
                </c:pt>
                <c:pt idx="15">
                  <c:v>389.515243</c:v>
                </c:pt>
                <c:pt idx="16">
                  <c:v>418.09712999999999</c:v>
                </c:pt>
                <c:pt idx="17">
                  <c:v>453.68146899999999</c:v>
                </c:pt>
                <c:pt idx="18">
                  <c:v>493.31915100000003</c:v>
                </c:pt>
                <c:pt idx="19">
                  <c:v>505.98778600000003</c:v>
                </c:pt>
                <c:pt idx="20">
                  <c:v>525.61431700000003</c:v>
                </c:pt>
                <c:pt idx="21">
                  <c:v>549.79515900000001</c:v>
                </c:pt>
                <c:pt idx="22">
                  <c:v>554.45287100000007</c:v>
                </c:pt>
                <c:pt idx="23">
                  <c:v>571.48437300000001</c:v>
                </c:pt>
                <c:pt idx="24">
                  <c:v>584.92202099999997</c:v>
                </c:pt>
                <c:pt idx="25">
                  <c:v>608.20759799999996</c:v>
                </c:pt>
                <c:pt idx="26">
                  <c:v>630.47942</c:v>
                </c:pt>
                <c:pt idx="27">
                  <c:v>624.14946099999997</c:v>
                </c:pt>
                <c:pt idx="28">
                  <c:v>637.68369799999994</c:v>
                </c:pt>
                <c:pt idx="29">
                  <c:v>660.09950500000002</c:v>
                </c:pt>
                <c:pt idx="30">
                  <c:v>675.5883050000001</c:v>
                </c:pt>
                <c:pt idx="31">
                  <c:v>687.92153000000008</c:v>
                </c:pt>
                <c:pt idx="32">
                  <c:v>693.93619699999999</c:v>
                </c:pt>
                <c:pt idx="33">
                  <c:v>687.31270799999993</c:v>
                </c:pt>
                <c:pt idx="34">
                  <c:v>714.090732</c:v>
                </c:pt>
                <c:pt idx="35">
                  <c:v>721.83541700000001</c:v>
                </c:pt>
                <c:pt idx="36">
                  <c:v>728.0091480000001</c:v>
                </c:pt>
                <c:pt idx="37">
                  <c:v>709.33807100000001</c:v>
                </c:pt>
                <c:pt idx="38">
                  <c:v>712.92068700000004</c:v>
                </c:pt>
                <c:pt idx="39">
                  <c:v>703.31221100000005</c:v>
                </c:pt>
                <c:pt idx="40">
                  <c:v>718.95852400000001</c:v>
                </c:pt>
                <c:pt idx="41">
                  <c:v>673.712718</c:v>
                </c:pt>
                <c:pt idx="42">
                  <c:v>641.83024</c:v>
                </c:pt>
                <c:pt idx="43">
                  <c:v>646.72555599999998</c:v>
                </c:pt>
                <c:pt idx="44">
                  <c:v>661.44329599999992</c:v>
                </c:pt>
                <c:pt idx="45">
                  <c:v>670.72983599999998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CE-4561-865E-6CDCE814CE29}"/>
            </c:ext>
          </c:extLst>
        </c:ser>
        <c:ser>
          <c:idx val="4"/>
          <c:order val="4"/>
          <c:tx>
            <c:strRef>
              <c:f>'Total Primary Energy Supp W (2)'!$A$16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(2)'!$N$16:$BG$16</c:f>
              <c:numCache>
                <c:formatCode>General</c:formatCode>
                <c:ptCount val="46"/>
                <c:pt idx="1">
                  <c:v>103.595772</c:v>
                </c:pt>
                <c:pt idx="2">
                  <c:v>108.99467999999999</c:v>
                </c:pt>
                <c:pt idx="3">
                  <c:v>110.30721199999999</c:v>
                </c:pt>
                <c:pt idx="4">
                  <c:v>122.29337600000001</c:v>
                </c:pt>
                <c:pt idx="5">
                  <c:v>124.28238400000001</c:v>
                </c:pt>
                <c:pt idx="6">
                  <c:v>123.263284</c:v>
                </c:pt>
                <c:pt idx="7">
                  <c:v>127.38096400000001</c:v>
                </c:pt>
                <c:pt idx="8">
                  <c:v>137.68780600000002</c:v>
                </c:pt>
                <c:pt idx="9">
                  <c:v>144.95214000000001</c:v>
                </c:pt>
                <c:pt idx="10">
                  <c:v>147.64995999999999</c:v>
                </c:pt>
                <c:pt idx="11">
                  <c:v>151.178282</c:v>
                </c:pt>
                <c:pt idx="12">
                  <c:v>154.65741200000002</c:v>
                </c:pt>
                <c:pt idx="13">
                  <c:v>161.56863000000001</c:v>
                </c:pt>
                <c:pt idx="14">
                  <c:v>167.003916</c:v>
                </c:pt>
                <c:pt idx="15">
                  <c:v>169.69348000000002</c:v>
                </c:pt>
                <c:pt idx="16">
                  <c:v>172.72523800000002</c:v>
                </c:pt>
                <c:pt idx="17">
                  <c:v>173.257578</c:v>
                </c:pt>
                <c:pt idx="18">
                  <c:v>179.20370399999999</c:v>
                </c:pt>
                <c:pt idx="19">
                  <c:v>178.18417400000001</c:v>
                </c:pt>
                <c:pt idx="20">
                  <c:v>184.25422599999999</c:v>
                </c:pt>
                <c:pt idx="21">
                  <c:v>190.05131400000002</c:v>
                </c:pt>
                <c:pt idx="22">
                  <c:v>189.959036</c:v>
                </c:pt>
                <c:pt idx="23">
                  <c:v>201.06946199999999</c:v>
                </c:pt>
                <c:pt idx="24">
                  <c:v>202.90427199999999</c:v>
                </c:pt>
                <c:pt idx="25">
                  <c:v>213.18084200000001</c:v>
                </c:pt>
                <c:pt idx="26">
                  <c:v>216.110862</c:v>
                </c:pt>
                <c:pt idx="27">
                  <c:v>218.68277799999998</c:v>
                </c:pt>
                <c:pt idx="28">
                  <c:v>219.77385999999998</c:v>
                </c:pt>
                <c:pt idx="29">
                  <c:v>220.375516</c:v>
                </c:pt>
                <c:pt idx="30">
                  <c:v>225.23580600000003</c:v>
                </c:pt>
                <c:pt idx="31">
                  <c:v>220.31927199999998</c:v>
                </c:pt>
                <c:pt idx="32">
                  <c:v>226.09365599999998</c:v>
                </c:pt>
                <c:pt idx="33">
                  <c:v>227.09908199999998</c:v>
                </c:pt>
                <c:pt idx="34">
                  <c:v>241.79931999999999</c:v>
                </c:pt>
                <c:pt idx="35">
                  <c:v>252.371644</c:v>
                </c:pt>
                <c:pt idx="36">
                  <c:v>261.77067</c:v>
                </c:pt>
                <c:pt idx="37">
                  <c:v>265.20000599999997</c:v>
                </c:pt>
                <c:pt idx="38">
                  <c:v>276.16431800000004</c:v>
                </c:pt>
                <c:pt idx="39">
                  <c:v>280.87032400000004</c:v>
                </c:pt>
                <c:pt idx="40">
                  <c:v>296.05680599999999</c:v>
                </c:pt>
                <c:pt idx="41">
                  <c:v>302.25620199999997</c:v>
                </c:pt>
                <c:pt idx="42">
                  <c:v>315.98911200000003</c:v>
                </c:pt>
                <c:pt idx="43">
                  <c:v>327.21735799999999</c:v>
                </c:pt>
                <c:pt idx="44">
                  <c:v>335.98669200000001</c:v>
                </c:pt>
                <c:pt idx="45">
                  <c:v>334.39560600000004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CE-4561-865E-6CDCE814CE29}"/>
            </c:ext>
          </c:extLst>
        </c:ser>
        <c:ser>
          <c:idx val="5"/>
          <c:order val="5"/>
          <c:tx>
            <c:strRef>
              <c:f>'Total Primary Energy Supp W (2)'!$A$20</c:f>
              <c:strCache>
                <c:ptCount val="1"/>
                <c:pt idx="0">
                  <c:v>Renewables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(2)'!$N$20:$BG$20</c:f>
              <c:numCache>
                <c:formatCode>General</c:formatCode>
                <c:ptCount val="46"/>
                <c:pt idx="1">
                  <c:v>621.64983700000005</c:v>
                </c:pt>
                <c:pt idx="2">
                  <c:v>634.54302799999994</c:v>
                </c:pt>
                <c:pt idx="3">
                  <c:v>646.9628100000001</c:v>
                </c:pt>
                <c:pt idx="4">
                  <c:v>660.79877499999998</c:v>
                </c:pt>
                <c:pt idx="5">
                  <c:v>671.92682800000011</c:v>
                </c:pt>
                <c:pt idx="6">
                  <c:v>688.08365900000001</c:v>
                </c:pt>
                <c:pt idx="7">
                  <c:v>702.40549799999997</c:v>
                </c:pt>
                <c:pt idx="8">
                  <c:v>718.93906200000004</c:v>
                </c:pt>
                <c:pt idx="9">
                  <c:v>737.64058999999997</c:v>
                </c:pt>
                <c:pt idx="10">
                  <c:v>753.95950500000004</c:v>
                </c:pt>
                <c:pt idx="11">
                  <c:v>767.93146499999989</c:v>
                </c:pt>
                <c:pt idx="12">
                  <c:v>786.17609400000003</c:v>
                </c:pt>
                <c:pt idx="13">
                  <c:v>804.75193999999999</c:v>
                </c:pt>
                <c:pt idx="14">
                  <c:v>833.34033199999999</c:v>
                </c:pt>
                <c:pt idx="15">
                  <c:v>849.64588600000002</c:v>
                </c:pt>
                <c:pt idx="16">
                  <c:v>863.98224499999992</c:v>
                </c:pt>
                <c:pt idx="17">
                  <c:v>888.38443499999994</c:v>
                </c:pt>
                <c:pt idx="18">
                  <c:v>899.38091299999996</c:v>
                </c:pt>
                <c:pt idx="19">
                  <c:v>918.82755799999995</c:v>
                </c:pt>
                <c:pt idx="20">
                  <c:v>946.19878199999994</c:v>
                </c:pt>
                <c:pt idx="21">
                  <c:v>962.04298900000003</c:v>
                </c:pt>
                <c:pt idx="22">
                  <c:v>983.04296499999998</c:v>
                </c:pt>
                <c:pt idx="23">
                  <c:v>985.72292300000004</c:v>
                </c:pt>
                <c:pt idx="24">
                  <c:v>997.16487499999994</c:v>
                </c:pt>
                <c:pt idx="25">
                  <c:v>1014.803963</c:v>
                </c:pt>
                <c:pt idx="26">
                  <c:v>1030.7691989999998</c:v>
                </c:pt>
                <c:pt idx="27">
                  <c:v>1042.4694199999999</c:v>
                </c:pt>
                <c:pt idx="28">
                  <c:v>1053.233592</c:v>
                </c:pt>
                <c:pt idx="29">
                  <c:v>1071.4453149999999</c:v>
                </c:pt>
                <c:pt idx="30">
                  <c:v>1082.9127530000001</c:v>
                </c:pt>
                <c:pt idx="31">
                  <c:v>1078.7193580000001</c:v>
                </c:pt>
                <c:pt idx="32">
                  <c:v>1093.8165259999998</c:v>
                </c:pt>
                <c:pt idx="33">
                  <c:v>1118.0099170000001</c:v>
                </c:pt>
                <c:pt idx="34">
                  <c:v>1141.2878670000002</c:v>
                </c:pt>
                <c:pt idx="35">
                  <c:v>1166.2517269999998</c:v>
                </c:pt>
                <c:pt idx="36">
                  <c:v>1196.260086</c:v>
                </c:pt>
                <c:pt idx="37">
                  <c:v>1223.1338169999999</c:v>
                </c:pt>
                <c:pt idx="38">
                  <c:v>1249.175845</c:v>
                </c:pt>
                <c:pt idx="39">
                  <c:v>1270.8591920000001</c:v>
                </c:pt>
                <c:pt idx="40">
                  <c:v>1323.9816129999999</c:v>
                </c:pt>
                <c:pt idx="41">
                  <c:v>1348.5168310000001</c:v>
                </c:pt>
                <c:pt idx="42">
                  <c:v>1400.871629</c:v>
                </c:pt>
                <c:pt idx="43">
                  <c:v>1447.283187</c:v>
                </c:pt>
                <c:pt idx="44">
                  <c:v>1483.4484159999997</c:v>
                </c:pt>
                <c:pt idx="45">
                  <c:v>1524.036188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CE-4561-865E-6CDCE814CE29}"/>
            </c:ext>
          </c:extLst>
        </c:ser>
        <c:ser>
          <c:idx val="8"/>
          <c:order val="6"/>
          <c:tx>
            <c:strRef>
              <c:f>'Total Primary Energy Supp W (2)'!$A$39</c:f>
              <c:strCache>
                <c:ptCount val="1"/>
                <c:pt idx="0">
                  <c:v>Oil</c:v>
                </c:pt>
              </c:strCache>
            </c:strRef>
          </c:tx>
          <c:spPr>
            <a:pattFill prst="dkDnDiag">
              <a:fgClr>
                <a:schemeClr val="accent2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(2)'!$N$39:$BP$39</c:f>
              <c:numCache>
                <c:formatCode>General</c:formatCode>
                <c:ptCount val="55"/>
                <c:pt idx="46" formatCode="#\ ##0\ ;\-#\ ##0\ ;\-\ ">
                  <c:v>4388.3063000000002</c:v>
                </c:pt>
                <c:pt idx="48" formatCode="#\ ##0\ ;\-#\ ##0\ ;\-\ ">
                  <c:v>4632.9589999999998</c:v>
                </c:pt>
                <c:pt idx="50" formatCode="#\ ##0\ ;\-#\ ##0\ ;\-\ ">
                  <c:v>4714.8086999999996</c:v>
                </c:pt>
                <c:pt idx="52" formatCode="#\ ##0\ ;\-#\ ##0\ ;\-\ ">
                  <c:v>4764.0734000000002</c:v>
                </c:pt>
                <c:pt idx="54" formatCode="#\ ##0\ ;\-#\ ##0\ ;\-\ ">
                  <c:v>4830.2763000000004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CE-4561-865E-6CDCE814CE29}"/>
            </c:ext>
          </c:extLst>
        </c:ser>
        <c:ser>
          <c:idx val="7"/>
          <c:order val="7"/>
          <c:tx>
            <c:strRef>
              <c:f>'Total Primary Energy Supp W (2)'!$A$38</c:f>
              <c:strCache>
                <c:ptCount val="1"/>
                <c:pt idx="0">
                  <c:v>Coal</c:v>
                </c:pt>
              </c:strCache>
            </c:strRef>
          </c:tx>
          <c:spPr>
            <a:pattFill prst="dkUpDiag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(2)'!$N$38:$BP$38</c:f>
              <c:numCache>
                <c:formatCode>General</c:formatCode>
                <c:ptCount val="55"/>
                <c:pt idx="46" formatCode="#\ ##0\ ;\-#\ ##0\ ;\-\ ">
                  <c:v>3754.9018000000001</c:v>
                </c:pt>
                <c:pt idx="48" formatCode="#\ ##0\ ;\-#\ ##0\ ;\-\ ">
                  <c:v>3841.7691</c:v>
                </c:pt>
                <c:pt idx="50" formatCode="#\ ##0\ ;\-#\ ##0\ ;\-\ ">
                  <c:v>3896.0039999999999</c:v>
                </c:pt>
                <c:pt idx="52" formatCode="#\ ##0\ ;\-#\ ##0\ ;\-\ ">
                  <c:v>3908.8928999999998</c:v>
                </c:pt>
                <c:pt idx="54" formatCode="#\ ##0\ ;\-#\ ##0\ ;\-\ ">
                  <c:v>3928.9232000000002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BCE-4561-865E-6CDCE814CE29}"/>
            </c:ext>
          </c:extLst>
        </c:ser>
        <c:ser>
          <c:idx val="9"/>
          <c:order val="8"/>
          <c:tx>
            <c:strRef>
              <c:f>'Total Primary Energy Supp W (2)'!$A$40</c:f>
              <c:strCache>
                <c:ptCount val="1"/>
                <c:pt idx="0">
                  <c:v>Natural gas</c:v>
                </c:pt>
              </c:strCache>
            </c:strRef>
          </c:tx>
          <c:spPr>
            <a:pattFill prst="dkDnDiag">
              <a:fgClr>
                <a:schemeClr val="accent3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(2)'!$N$40:$BP$40</c:f>
              <c:numCache>
                <c:formatCode>General</c:formatCode>
                <c:ptCount val="55"/>
                <c:pt idx="46" formatCode="#\ ##0\ ;\-#\ ##0\ ;\-\ ">
                  <c:v>3006.9175</c:v>
                </c:pt>
                <c:pt idx="48" formatCode="#\ ##0\ ;\-#\ ##0\ ;\-\ ">
                  <c:v>3435.5261999999998</c:v>
                </c:pt>
                <c:pt idx="50" formatCode="#\ ##0\ ;\-#\ ##0\ ;\-\ ">
                  <c:v>3737.3895000000002</c:v>
                </c:pt>
                <c:pt idx="52" formatCode="#\ ##0\ ;\-#\ ##0\ ;\-\ ">
                  <c:v>4067.7271000000001</c:v>
                </c:pt>
                <c:pt idx="54" formatCode="#\ ##0\ ;\-#\ ##0\ ;\-\ ">
                  <c:v>4355.7705999999998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CE-4561-865E-6CDCE814CE29}"/>
            </c:ext>
          </c:extLst>
        </c:ser>
        <c:ser>
          <c:idx val="10"/>
          <c:order val="9"/>
          <c:tx>
            <c:strRef>
              <c:f>'Total Primary Energy Supp W (2)'!$A$41</c:f>
              <c:strCache>
                <c:ptCount val="1"/>
                <c:pt idx="0">
                  <c:v>Nuclear</c:v>
                </c:pt>
              </c:strCache>
            </c:strRef>
          </c:tx>
          <c:spPr>
            <a:pattFill prst="dkUpDiag">
              <a:fgClr>
                <a:schemeClr val="accent4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(2)'!$N$41:$BP$41</c:f>
              <c:numCache>
                <c:formatCode>General</c:formatCode>
                <c:ptCount val="55"/>
                <c:pt idx="46" formatCode="#\ ##0\ ;\-#\ ##0\ ;\-\ ">
                  <c:v>681.06349999999998</c:v>
                </c:pt>
                <c:pt idx="48" formatCode="#\ ##0\ ;\-#\ ##0\ ;\-\ ">
                  <c:v>838.76840000000004</c:v>
                </c:pt>
                <c:pt idx="50" formatCode="#\ ##0\ ;\-#\ ##0\ ;\-\ ">
                  <c:v>896.79819999999995</c:v>
                </c:pt>
                <c:pt idx="52" formatCode="#\ ##0\ ;\-#\ ##0\ ;\-\ ">
                  <c:v>949.26250000000005</c:v>
                </c:pt>
                <c:pt idx="54" formatCode="#\ ##0\ ;\-#\ ##0\ ;\-\ ">
                  <c:v>1001.9297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BCE-4561-865E-6CDCE814CE29}"/>
            </c:ext>
          </c:extLst>
        </c:ser>
        <c:ser>
          <c:idx val="11"/>
          <c:order val="10"/>
          <c:tx>
            <c:strRef>
              <c:f>'Total Primary Energy Supp W (2)'!$A$42</c:f>
              <c:strCache>
                <c:ptCount val="1"/>
                <c:pt idx="0">
                  <c:v>Hydro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(2)'!$N$42:$BP$42</c:f>
              <c:numCache>
                <c:formatCode>General</c:formatCode>
                <c:ptCount val="55"/>
                <c:pt idx="46" formatCode="#\ ##0\ ;\-#\ ##0\ ;\-\ ">
                  <c:v>349.9289</c:v>
                </c:pt>
                <c:pt idx="48" formatCode="#\ ##0\ ;\-#\ ##0\ ;\-\ ">
                  <c:v>413.08179999999999</c:v>
                </c:pt>
                <c:pt idx="50" formatCode="#\ ##0\ ;\-#\ ##0\ ;\-\ ">
                  <c:v>459.49709999999999</c:v>
                </c:pt>
                <c:pt idx="52" formatCode="#\ ##0\ ;\-#\ ##0\ ;\-\ ">
                  <c:v>498.74790000000002</c:v>
                </c:pt>
                <c:pt idx="54" formatCode="#\ ##0\ ;\-#\ ##0\ ;\-\ ">
                  <c:v>532.51779999999997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BCE-4561-865E-6CDCE814CE29}"/>
            </c:ext>
          </c:extLst>
        </c:ser>
        <c:ser>
          <c:idx val="12"/>
          <c:order val="11"/>
          <c:tx>
            <c:strRef>
              <c:f>'Total Primary Energy Supp W (2)'!$A$43</c:f>
              <c:strCache>
                <c:ptCount val="1"/>
                <c:pt idx="0">
                  <c:v>Renewables</c:v>
                </c:pt>
              </c:strCache>
            </c:strRef>
          </c:tx>
          <c:spPr>
            <a:pattFill prst="dkDnDiag">
              <a:fgClr>
                <a:schemeClr val="accent6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(2)'!$N$43:$BP$43</c:f>
              <c:numCache>
                <c:formatCode>General</c:formatCode>
                <c:ptCount val="55"/>
                <c:pt idx="46">
                  <c:v>1578.5331999999999</c:v>
                </c:pt>
                <c:pt idx="48">
                  <c:v>2020.1646000000001</c:v>
                </c:pt>
                <c:pt idx="50">
                  <c:v>2306.1406000000002</c:v>
                </c:pt>
                <c:pt idx="52">
                  <c:v>2616.8220000000001</c:v>
                </c:pt>
                <c:pt idx="54">
                  <c:v>2934.3690999999999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BCE-4561-865E-6CDCE814C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8230496"/>
        <c:axId val="223332448"/>
      </c:barChart>
      <c:catAx>
        <c:axId val="128823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332448"/>
        <c:crosses val="autoZero"/>
        <c:auto val="1"/>
        <c:lblAlgn val="ctr"/>
        <c:lblOffset val="100"/>
        <c:noMultiLvlLbl val="0"/>
      </c:catAx>
      <c:valAx>
        <c:axId val="223332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23049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lang="en-US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Billion tonne of oil equivalent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US" sz="10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Primary Energy Supply by Energy Type, World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679876708892081E-2"/>
          <c:y val="4.8937552116166232E-2"/>
          <c:w val="0.89710681547770821"/>
          <c:h val="0.787095048780953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'Total Primary Energy Supp W (2)'!$A$13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(2)'!$N$13:$BG$13</c:f>
              <c:numCache>
                <c:formatCode>General</c:formatCode>
                <c:ptCount val="46"/>
                <c:pt idx="1">
                  <c:v>2438.1028260000003</c:v>
                </c:pt>
                <c:pt idx="2">
                  <c:v>2618.6025260000001</c:v>
                </c:pt>
                <c:pt idx="3">
                  <c:v>2817.8208890000001</c:v>
                </c:pt>
                <c:pt idx="4">
                  <c:v>2778.4331309999998</c:v>
                </c:pt>
                <c:pt idx="5">
                  <c:v>2754.7199599999999</c:v>
                </c:pt>
                <c:pt idx="6">
                  <c:v>2940.6439340000002</c:v>
                </c:pt>
                <c:pt idx="7">
                  <c:v>3057.517985</c:v>
                </c:pt>
                <c:pt idx="8">
                  <c:v>3173.3595549999995</c:v>
                </c:pt>
                <c:pt idx="9">
                  <c:v>3215.5289540000003</c:v>
                </c:pt>
                <c:pt idx="10">
                  <c:v>3101.9913839999995</c:v>
                </c:pt>
                <c:pt idx="11">
                  <c:v>2972.1862299999998</c:v>
                </c:pt>
                <c:pt idx="12">
                  <c:v>2903.6040940000003</c:v>
                </c:pt>
                <c:pt idx="13">
                  <c:v>2864.1806380000003</c:v>
                </c:pt>
                <c:pt idx="14">
                  <c:v>2897.4717150000001</c:v>
                </c:pt>
                <c:pt idx="15">
                  <c:v>2901.63123</c:v>
                </c:pt>
                <c:pt idx="16">
                  <c:v>2979.5782429999999</c:v>
                </c:pt>
                <c:pt idx="17">
                  <c:v>3054.4993810000001</c:v>
                </c:pt>
                <c:pt idx="18">
                  <c:v>3155.5608709999997</c:v>
                </c:pt>
                <c:pt idx="19">
                  <c:v>3207.8845259999998</c:v>
                </c:pt>
                <c:pt idx="20">
                  <c:v>3235.001409</c:v>
                </c:pt>
                <c:pt idx="21">
                  <c:v>3249.3032009999997</c:v>
                </c:pt>
                <c:pt idx="22">
                  <c:v>3266.5161080000003</c:v>
                </c:pt>
                <c:pt idx="23">
                  <c:v>3288.9285010000003</c:v>
                </c:pt>
                <c:pt idx="24">
                  <c:v>3307.2941530000003</c:v>
                </c:pt>
                <c:pt idx="25">
                  <c:v>3375.7918690000001</c:v>
                </c:pt>
                <c:pt idx="26">
                  <c:v>3463.2413670000001</c:v>
                </c:pt>
                <c:pt idx="27">
                  <c:v>3550.4698390000003</c:v>
                </c:pt>
                <c:pt idx="28">
                  <c:v>3559.1188550000002</c:v>
                </c:pt>
                <c:pt idx="29">
                  <c:v>3628.6205630000004</c:v>
                </c:pt>
                <c:pt idx="30">
                  <c:v>3660.1870199999998</c:v>
                </c:pt>
                <c:pt idx="31">
                  <c:v>3704.6130939999998</c:v>
                </c:pt>
                <c:pt idx="32">
                  <c:v>3737.9164300000002</c:v>
                </c:pt>
                <c:pt idx="33">
                  <c:v>3816.7944389999998</c:v>
                </c:pt>
                <c:pt idx="34">
                  <c:v>3971.7241060000001</c:v>
                </c:pt>
                <c:pt idx="35">
                  <c:v>4004.9808479999997</c:v>
                </c:pt>
                <c:pt idx="36">
                  <c:v>4061.6320300000002</c:v>
                </c:pt>
                <c:pt idx="37">
                  <c:v>4090.2479800000006</c:v>
                </c:pt>
                <c:pt idx="38">
                  <c:v>4086.8622970000001</c:v>
                </c:pt>
                <c:pt idx="39">
                  <c:v>4012.8273380000001</c:v>
                </c:pt>
                <c:pt idx="40">
                  <c:v>4141.9100580000004</c:v>
                </c:pt>
                <c:pt idx="41">
                  <c:v>4136.328375000001</c:v>
                </c:pt>
                <c:pt idx="42">
                  <c:v>4216.5911290000013</c:v>
                </c:pt>
                <c:pt idx="43">
                  <c:v>4211.1023640000003</c:v>
                </c:pt>
                <c:pt idx="44">
                  <c:v>4281.4133370000009</c:v>
                </c:pt>
                <c:pt idx="45">
                  <c:v>4334.2817919999998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FA-4182-AFA8-FB61114C7FB9}"/>
            </c:ext>
          </c:extLst>
        </c:ser>
        <c:ser>
          <c:idx val="0"/>
          <c:order val="1"/>
          <c:tx>
            <c:strRef>
              <c:f>'Total Primary Energy Supp W (2)'!$A$10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(2)'!$N$10:$BG$10</c:f>
              <c:numCache>
                <c:formatCode>General</c:formatCode>
                <c:ptCount val="46"/>
                <c:pt idx="1">
                  <c:v>1437.3316519999998</c:v>
                </c:pt>
                <c:pt idx="2">
                  <c:v>1446.8325139999997</c:v>
                </c:pt>
                <c:pt idx="3">
                  <c:v>1496.1900329999999</c:v>
                </c:pt>
                <c:pt idx="4">
                  <c:v>1501.9774560000001</c:v>
                </c:pt>
                <c:pt idx="5">
                  <c:v>1533.8805080000002</c:v>
                </c:pt>
                <c:pt idx="6">
                  <c:v>1597.1016739999998</c:v>
                </c:pt>
                <c:pt idx="7">
                  <c:v>1644.6900840000001</c:v>
                </c:pt>
                <c:pt idx="8">
                  <c:v>1692.7106610000001</c:v>
                </c:pt>
                <c:pt idx="9">
                  <c:v>1761.530334</c:v>
                </c:pt>
                <c:pt idx="10">
                  <c:v>1782.7123779999999</c:v>
                </c:pt>
                <c:pt idx="11">
                  <c:v>1801.8484940000001</c:v>
                </c:pt>
                <c:pt idx="12">
                  <c:v>1826.809837</c:v>
                </c:pt>
                <c:pt idx="13">
                  <c:v>1866.6530319999999</c:v>
                </c:pt>
                <c:pt idx="14">
                  <c:v>1936.3802029999999</c:v>
                </c:pt>
                <c:pt idx="15">
                  <c:v>2006.0601549999999</c:v>
                </c:pt>
                <c:pt idx="16">
                  <c:v>2022.05465</c:v>
                </c:pt>
                <c:pt idx="17">
                  <c:v>2101.251788</c:v>
                </c:pt>
                <c:pt idx="18">
                  <c:v>2163.9416580000002</c:v>
                </c:pt>
                <c:pt idx="19">
                  <c:v>2162.2117159999998</c:v>
                </c:pt>
                <c:pt idx="20">
                  <c:v>2213.9697860000001</c:v>
                </c:pt>
                <c:pt idx="21">
                  <c:v>2156.5377439999997</c:v>
                </c:pt>
                <c:pt idx="22">
                  <c:v>2119.3782989999995</c:v>
                </c:pt>
                <c:pt idx="23">
                  <c:v>2127.8802359999995</c:v>
                </c:pt>
                <c:pt idx="24">
                  <c:v>2146.2583070000001</c:v>
                </c:pt>
                <c:pt idx="25">
                  <c:v>2204.8184679999999</c:v>
                </c:pt>
                <c:pt idx="26">
                  <c:v>2240.2664960000002</c:v>
                </c:pt>
                <c:pt idx="27">
                  <c:v>2224.4936889999994</c:v>
                </c:pt>
                <c:pt idx="28">
                  <c:v>2217.0425190000001</c:v>
                </c:pt>
                <c:pt idx="29">
                  <c:v>2227.510495</c:v>
                </c:pt>
                <c:pt idx="30">
                  <c:v>2307.9388140000001</c:v>
                </c:pt>
                <c:pt idx="31">
                  <c:v>2355.2734439999999</c:v>
                </c:pt>
                <c:pt idx="32">
                  <c:v>2433.9721340000001</c:v>
                </c:pt>
                <c:pt idx="33">
                  <c:v>2617.2738850000001</c:v>
                </c:pt>
                <c:pt idx="34">
                  <c:v>2824.4716870000002</c:v>
                </c:pt>
                <c:pt idx="35">
                  <c:v>2990.0346219999997</c:v>
                </c:pt>
                <c:pt idx="36">
                  <c:v>3170.7169289999997</c:v>
                </c:pt>
                <c:pt idx="37">
                  <c:v>3339.792895</c:v>
                </c:pt>
                <c:pt idx="38">
                  <c:v>3381.2314339999998</c:v>
                </c:pt>
                <c:pt idx="39">
                  <c:v>3385.029982</c:v>
                </c:pt>
                <c:pt idx="40">
                  <c:v>3650.5522520000004</c:v>
                </c:pt>
                <c:pt idx="41">
                  <c:v>3802.6598680000002</c:v>
                </c:pt>
                <c:pt idx="42">
                  <c:v>3843.9848400000001</c:v>
                </c:pt>
                <c:pt idx="43">
                  <c:v>3896.1635019999999</c:v>
                </c:pt>
                <c:pt idx="44">
                  <c:v>3922.3654419999998</c:v>
                </c:pt>
                <c:pt idx="45">
                  <c:v>3832.246537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FA-4182-AFA8-FB61114C7FB9}"/>
            </c:ext>
          </c:extLst>
        </c:ser>
        <c:ser>
          <c:idx val="2"/>
          <c:order val="2"/>
          <c:tx>
            <c:strRef>
              <c:f>'Total Primary Energy Supp W (2)'!$A$14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(2)'!$N$14:$BG$14</c:f>
              <c:numCache>
                <c:formatCode>General</c:formatCode>
                <c:ptCount val="46"/>
                <c:pt idx="1">
                  <c:v>893.222353</c:v>
                </c:pt>
                <c:pt idx="2">
                  <c:v>941.72126200000002</c:v>
                </c:pt>
                <c:pt idx="3">
                  <c:v>976.73494200000005</c:v>
                </c:pt>
                <c:pt idx="4">
                  <c:v>1002.2961790000001</c:v>
                </c:pt>
                <c:pt idx="5">
                  <c:v>998.42402500000003</c:v>
                </c:pt>
                <c:pt idx="6">
                  <c:v>1057.2017980000001</c:v>
                </c:pt>
                <c:pt idx="7">
                  <c:v>1081.454465</c:v>
                </c:pt>
                <c:pt idx="8">
                  <c:v>1130.75171</c:v>
                </c:pt>
                <c:pt idx="9">
                  <c:v>1201.7708720000001</c:v>
                </c:pt>
                <c:pt idx="10">
                  <c:v>1231.5075519999998</c:v>
                </c:pt>
                <c:pt idx="11">
                  <c:v>1240.310457</c:v>
                </c:pt>
                <c:pt idx="12">
                  <c:v>1245.2409729999999</c:v>
                </c:pt>
                <c:pt idx="13">
                  <c:v>1268.2030609999999</c:v>
                </c:pt>
                <c:pt idx="14">
                  <c:v>1359.3072540000001</c:v>
                </c:pt>
                <c:pt idx="15">
                  <c:v>1409.6792039999998</c:v>
                </c:pt>
                <c:pt idx="16">
                  <c:v>1431.942937</c:v>
                </c:pt>
                <c:pt idx="17">
                  <c:v>1511.577951</c:v>
                </c:pt>
                <c:pt idx="18">
                  <c:v>1576.5995830000002</c:v>
                </c:pt>
                <c:pt idx="19">
                  <c:v>1639.9812400000001</c:v>
                </c:pt>
                <c:pt idx="20">
                  <c:v>1663.132296</c:v>
                </c:pt>
                <c:pt idx="21">
                  <c:v>1720.6792250000001</c:v>
                </c:pt>
                <c:pt idx="22">
                  <c:v>1722.638528</c:v>
                </c:pt>
                <c:pt idx="23">
                  <c:v>1752.2648980000001</c:v>
                </c:pt>
                <c:pt idx="24">
                  <c:v>1751.483393</c:v>
                </c:pt>
                <c:pt idx="25">
                  <c:v>1807.2492970000001</c:v>
                </c:pt>
                <c:pt idx="26">
                  <c:v>1871.760542</c:v>
                </c:pt>
                <c:pt idx="27">
                  <c:v>1892.123668</c:v>
                </c:pt>
                <c:pt idx="28">
                  <c:v>1910.2528519999998</c:v>
                </c:pt>
                <c:pt idx="29">
                  <c:v>1995.9251880000002</c:v>
                </c:pt>
                <c:pt idx="30">
                  <c:v>2071.2087150000002</c:v>
                </c:pt>
                <c:pt idx="31">
                  <c:v>2086.1005740000001</c:v>
                </c:pt>
                <c:pt idx="32">
                  <c:v>2156.3812979999998</c:v>
                </c:pt>
                <c:pt idx="33">
                  <c:v>2235.588561</c:v>
                </c:pt>
                <c:pt idx="34">
                  <c:v>2291.5336069999998</c:v>
                </c:pt>
                <c:pt idx="35">
                  <c:v>2359.8552829999999</c:v>
                </c:pt>
                <c:pt idx="36">
                  <c:v>2420.5861490000002</c:v>
                </c:pt>
                <c:pt idx="37">
                  <c:v>2527.2526680000001</c:v>
                </c:pt>
                <c:pt idx="38">
                  <c:v>2592.5631630000003</c:v>
                </c:pt>
                <c:pt idx="39">
                  <c:v>2536.2802549999997</c:v>
                </c:pt>
                <c:pt idx="40">
                  <c:v>2736.1489430000001</c:v>
                </c:pt>
                <c:pt idx="41">
                  <c:v>2790.6049049999997</c:v>
                </c:pt>
                <c:pt idx="42">
                  <c:v>2842.4384870000004</c:v>
                </c:pt>
                <c:pt idx="43">
                  <c:v>2893.992197</c:v>
                </c:pt>
                <c:pt idx="44">
                  <c:v>2911.2638650000004</c:v>
                </c:pt>
                <c:pt idx="45">
                  <c:v>2943.7209870000002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FA-4182-AFA8-FB61114C7FB9}"/>
            </c:ext>
          </c:extLst>
        </c:ser>
        <c:ser>
          <c:idx val="3"/>
          <c:order val="3"/>
          <c:tx>
            <c:strRef>
              <c:f>'Total Primary Energy Supp W (2)'!$A$15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(2)'!$N$15:$BG$15</c:f>
              <c:numCache>
                <c:formatCode>General</c:formatCode>
                <c:ptCount val="46"/>
                <c:pt idx="1">
                  <c:v>28.949943999999999</c:v>
                </c:pt>
                <c:pt idx="2">
                  <c:v>39.735911000000002</c:v>
                </c:pt>
                <c:pt idx="3">
                  <c:v>53.049700999999999</c:v>
                </c:pt>
                <c:pt idx="4">
                  <c:v>71.285203999999993</c:v>
                </c:pt>
                <c:pt idx="5">
                  <c:v>100.163032</c:v>
                </c:pt>
                <c:pt idx="6">
                  <c:v>115.013671</c:v>
                </c:pt>
                <c:pt idx="7">
                  <c:v>140.04981000000001</c:v>
                </c:pt>
                <c:pt idx="8">
                  <c:v>163.54353400000002</c:v>
                </c:pt>
                <c:pt idx="9">
                  <c:v>169.66168999999999</c:v>
                </c:pt>
                <c:pt idx="10">
                  <c:v>186.410346</c:v>
                </c:pt>
                <c:pt idx="11">
                  <c:v>220.27498900000001</c:v>
                </c:pt>
                <c:pt idx="12">
                  <c:v>238.25063599999999</c:v>
                </c:pt>
                <c:pt idx="13">
                  <c:v>270.70885299999998</c:v>
                </c:pt>
                <c:pt idx="14">
                  <c:v>328.105932</c:v>
                </c:pt>
                <c:pt idx="15">
                  <c:v>389.515243</c:v>
                </c:pt>
                <c:pt idx="16">
                  <c:v>418.09712999999999</c:v>
                </c:pt>
                <c:pt idx="17">
                  <c:v>453.68146899999999</c:v>
                </c:pt>
                <c:pt idx="18">
                  <c:v>493.31915100000003</c:v>
                </c:pt>
                <c:pt idx="19">
                  <c:v>505.98778600000003</c:v>
                </c:pt>
                <c:pt idx="20">
                  <c:v>525.61431700000003</c:v>
                </c:pt>
                <c:pt idx="21">
                  <c:v>549.79515900000001</c:v>
                </c:pt>
                <c:pt idx="22">
                  <c:v>554.45287100000007</c:v>
                </c:pt>
                <c:pt idx="23">
                  <c:v>571.48437300000001</c:v>
                </c:pt>
                <c:pt idx="24">
                  <c:v>584.92202099999997</c:v>
                </c:pt>
                <c:pt idx="25">
                  <c:v>608.20759799999996</c:v>
                </c:pt>
                <c:pt idx="26">
                  <c:v>630.47942</c:v>
                </c:pt>
                <c:pt idx="27">
                  <c:v>624.14946099999997</c:v>
                </c:pt>
                <c:pt idx="28">
                  <c:v>637.68369799999994</c:v>
                </c:pt>
                <c:pt idx="29">
                  <c:v>660.09950500000002</c:v>
                </c:pt>
                <c:pt idx="30">
                  <c:v>675.5883050000001</c:v>
                </c:pt>
                <c:pt idx="31">
                  <c:v>687.92153000000008</c:v>
                </c:pt>
                <c:pt idx="32">
                  <c:v>693.93619699999999</c:v>
                </c:pt>
                <c:pt idx="33">
                  <c:v>687.31270799999993</c:v>
                </c:pt>
                <c:pt idx="34">
                  <c:v>714.090732</c:v>
                </c:pt>
                <c:pt idx="35">
                  <c:v>721.83541700000001</c:v>
                </c:pt>
                <c:pt idx="36">
                  <c:v>728.0091480000001</c:v>
                </c:pt>
                <c:pt idx="37">
                  <c:v>709.33807100000001</c:v>
                </c:pt>
                <c:pt idx="38">
                  <c:v>712.92068700000004</c:v>
                </c:pt>
                <c:pt idx="39">
                  <c:v>703.31221100000005</c:v>
                </c:pt>
                <c:pt idx="40">
                  <c:v>718.95852400000001</c:v>
                </c:pt>
                <c:pt idx="41">
                  <c:v>673.712718</c:v>
                </c:pt>
                <c:pt idx="42">
                  <c:v>641.83024</c:v>
                </c:pt>
                <c:pt idx="43">
                  <c:v>646.72555599999998</c:v>
                </c:pt>
                <c:pt idx="44">
                  <c:v>661.44329599999992</c:v>
                </c:pt>
                <c:pt idx="45">
                  <c:v>670.72983599999998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FA-4182-AFA8-FB61114C7FB9}"/>
            </c:ext>
          </c:extLst>
        </c:ser>
        <c:ser>
          <c:idx val="4"/>
          <c:order val="4"/>
          <c:tx>
            <c:strRef>
              <c:f>'Total Primary Energy Supp W (2)'!$A$16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(2)'!$N$16:$BG$16</c:f>
              <c:numCache>
                <c:formatCode>General</c:formatCode>
                <c:ptCount val="46"/>
                <c:pt idx="1">
                  <c:v>103.595772</c:v>
                </c:pt>
                <c:pt idx="2">
                  <c:v>108.99467999999999</c:v>
                </c:pt>
                <c:pt idx="3">
                  <c:v>110.30721199999999</c:v>
                </c:pt>
                <c:pt idx="4">
                  <c:v>122.29337600000001</c:v>
                </c:pt>
                <c:pt idx="5">
                  <c:v>124.28238400000001</c:v>
                </c:pt>
                <c:pt idx="6">
                  <c:v>123.263284</c:v>
                </c:pt>
                <c:pt idx="7">
                  <c:v>127.38096400000001</c:v>
                </c:pt>
                <c:pt idx="8">
                  <c:v>137.68780600000002</c:v>
                </c:pt>
                <c:pt idx="9">
                  <c:v>144.95214000000001</c:v>
                </c:pt>
                <c:pt idx="10">
                  <c:v>147.64995999999999</c:v>
                </c:pt>
                <c:pt idx="11">
                  <c:v>151.178282</c:v>
                </c:pt>
                <c:pt idx="12">
                  <c:v>154.65741200000002</c:v>
                </c:pt>
                <c:pt idx="13">
                  <c:v>161.56863000000001</c:v>
                </c:pt>
                <c:pt idx="14">
                  <c:v>167.003916</c:v>
                </c:pt>
                <c:pt idx="15">
                  <c:v>169.69348000000002</c:v>
                </c:pt>
                <c:pt idx="16">
                  <c:v>172.72523800000002</c:v>
                </c:pt>
                <c:pt idx="17">
                  <c:v>173.257578</c:v>
                </c:pt>
                <c:pt idx="18">
                  <c:v>179.20370399999999</c:v>
                </c:pt>
                <c:pt idx="19">
                  <c:v>178.18417400000001</c:v>
                </c:pt>
                <c:pt idx="20">
                  <c:v>184.25422599999999</c:v>
                </c:pt>
                <c:pt idx="21">
                  <c:v>190.05131400000002</c:v>
                </c:pt>
                <c:pt idx="22">
                  <c:v>189.959036</c:v>
                </c:pt>
                <c:pt idx="23">
                  <c:v>201.06946199999999</c:v>
                </c:pt>
                <c:pt idx="24">
                  <c:v>202.90427199999999</c:v>
                </c:pt>
                <c:pt idx="25">
                  <c:v>213.18084200000001</c:v>
                </c:pt>
                <c:pt idx="26">
                  <c:v>216.110862</c:v>
                </c:pt>
                <c:pt idx="27">
                  <c:v>218.68277799999998</c:v>
                </c:pt>
                <c:pt idx="28">
                  <c:v>219.77385999999998</c:v>
                </c:pt>
                <c:pt idx="29">
                  <c:v>220.375516</c:v>
                </c:pt>
                <c:pt idx="30">
                  <c:v>225.23580600000003</c:v>
                </c:pt>
                <c:pt idx="31">
                  <c:v>220.31927199999998</c:v>
                </c:pt>
                <c:pt idx="32">
                  <c:v>226.09365599999998</c:v>
                </c:pt>
                <c:pt idx="33">
                  <c:v>227.09908199999998</c:v>
                </c:pt>
                <c:pt idx="34">
                  <c:v>241.79931999999999</c:v>
                </c:pt>
                <c:pt idx="35">
                  <c:v>252.371644</c:v>
                </c:pt>
                <c:pt idx="36">
                  <c:v>261.77067</c:v>
                </c:pt>
                <c:pt idx="37">
                  <c:v>265.20000599999997</c:v>
                </c:pt>
                <c:pt idx="38">
                  <c:v>276.16431800000004</c:v>
                </c:pt>
                <c:pt idx="39">
                  <c:v>280.87032400000004</c:v>
                </c:pt>
                <c:pt idx="40">
                  <c:v>296.05680599999999</c:v>
                </c:pt>
                <c:pt idx="41">
                  <c:v>302.25620199999997</c:v>
                </c:pt>
                <c:pt idx="42">
                  <c:v>315.98911200000003</c:v>
                </c:pt>
                <c:pt idx="43">
                  <c:v>327.21735799999999</c:v>
                </c:pt>
                <c:pt idx="44">
                  <c:v>335.98669200000001</c:v>
                </c:pt>
                <c:pt idx="45">
                  <c:v>334.39560600000004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FA-4182-AFA8-FB61114C7FB9}"/>
            </c:ext>
          </c:extLst>
        </c:ser>
        <c:ser>
          <c:idx val="5"/>
          <c:order val="5"/>
          <c:tx>
            <c:strRef>
              <c:f>'Total Primary Energy Supp W (2)'!$A$20</c:f>
              <c:strCache>
                <c:ptCount val="1"/>
                <c:pt idx="0">
                  <c:v>Renewables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(2)'!$N$20:$BG$20</c:f>
              <c:numCache>
                <c:formatCode>General</c:formatCode>
                <c:ptCount val="46"/>
                <c:pt idx="1">
                  <c:v>621.64983700000005</c:v>
                </c:pt>
                <c:pt idx="2">
                  <c:v>634.54302799999994</c:v>
                </c:pt>
                <c:pt idx="3">
                  <c:v>646.9628100000001</c:v>
                </c:pt>
                <c:pt idx="4">
                  <c:v>660.79877499999998</c:v>
                </c:pt>
                <c:pt idx="5">
                  <c:v>671.92682800000011</c:v>
                </c:pt>
                <c:pt idx="6">
                  <c:v>688.08365900000001</c:v>
                </c:pt>
                <c:pt idx="7">
                  <c:v>702.40549799999997</c:v>
                </c:pt>
                <c:pt idx="8">
                  <c:v>718.93906200000004</c:v>
                </c:pt>
                <c:pt idx="9">
                  <c:v>737.64058999999997</c:v>
                </c:pt>
                <c:pt idx="10">
                  <c:v>753.95950500000004</c:v>
                </c:pt>
                <c:pt idx="11">
                  <c:v>767.93146499999989</c:v>
                </c:pt>
                <c:pt idx="12">
                  <c:v>786.17609400000003</c:v>
                </c:pt>
                <c:pt idx="13">
                  <c:v>804.75193999999999</c:v>
                </c:pt>
                <c:pt idx="14">
                  <c:v>833.34033199999999</c:v>
                </c:pt>
                <c:pt idx="15">
                  <c:v>849.64588600000002</c:v>
                </c:pt>
                <c:pt idx="16">
                  <c:v>863.98224499999992</c:v>
                </c:pt>
                <c:pt idx="17">
                  <c:v>888.38443499999994</c:v>
                </c:pt>
                <c:pt idx="18">
                  <c:v>899.38091299999996</c:v>
                </c:pt>
                <c:pt idx="19">
                  <c:v>918.82755799999995</c:v>
                </c:pt>
                <c:pt idx="20">
                  <c:v>946.19878199999994</c:v>
                </c:pt>
                <c:pt idx="21">
                  <c:v>962.04298900000003</c:v>
                </c:pt>
                <c:pt idx="22">
                  <c:v>983.04296499999998</c:v>
                </c:pt>
                <c:pt idx="23">
                  <c:v>985.72292300000004</c:v>
                </c:pt>
                <c:pt idx="24">
                  <c:v>997.16487499999994</c:v>
                </c:pt>
                <c:pt idx="25">
                  <c:v>1014.803963</c:v>
                </c:pt>
                <c:pt idx="26">
                  <c:v>1030.7691989999998</c:v>
                </c:pt>
                <c:pt idx="27">
                  <c:v>1042.4694199999999</c:v>
                </c:pt>
                <c:pt idx="28">
                  <c:v>1053.233592</c:v>
                </c:pt>
                <c:pt idx="29">
                  <c:v>1071.4453149999999</c:v>
                </c:pt>
                <c:pt idx="30">
                  <c:v>1082.9127530000001</c:v>
                </c:pt>
                <c:pt idx="31">
                  <c:v>1078.7193580000001</c:v>
                </c:pt>
                <c:pt idx="32">
                  <c:v>1093.8165259999998</c:v>
                </c:pt>
                <c:pt idx="33">
                  <c:v>1118.0099170000001</c:v>
                </c:pt>
                <c:pt idx="34">
                  <c:v>1141.2878670000002</c:v>
                </c:pt>
                <c:pt idx="35">
                  <c:v>1166.2517269999998</c:v>
                </c:pt>
                <c:pt idx="36">
                  <c:v>1196.260086</c:v>
                </c:pt>
                <c:pt idx="37">
                  <c:v>1223.1338169999999</c:v>
                </c:pt>
                <c:pt idx="38">
                  <c:v>1249.175845</c:v>
                </c:pt>
                <c:pt idx="39">
                  <c:v>1270.8591920000001</c:v>
                </c:pt>
                <c:pt idx="40">
                  <c:v>1323.9816129999999</c:v>
                </c:pt>
                <c:pt idx="41">
                  <c:v>1348.5168310000001</c:v>
                </c:pt>
                <c:pt idx="42">
                  <c:v>1400.871629</c:v>
                </c:pt>
                <c:pt idx="43">
                  <c:v>1447.283187</c:v>
                </c:pt>
                <c:pt idx="44">
                  <c:v>1483.4484159999997</c:v>
                </c:pt>
                <c:pt idx="45">
                  <c:v>1524.036188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FA-4182-AFA8-FB61114C7FB9}"/>
            </c:ext>
          </c:extLst>
        </c:ser>
        <c:ser>
          <c:idx val="8"/>
          <c:order val="6"/>
          <c:tx>
            <c:strRef>
              <c:f>'Total Primary Energy Supp W (2)'!$A$39</c:f>
              <c:strCache>
                <c:ptCount val="1"/>
                <c:pt idx="0">
                  <c:v>Oil</c:v>
                </c:pt>
              </c:strCache>
            </c:strRef>
          </c:tx>
          <c:spPr>
            <a:pattFill prst="dkUpDiag">
              <a:fgClr>
                <a:schemeClr val="accent2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(2)'!$N$39:$BP$39</c:f>
              <c:numCache>
                <c:formatCode>General</c:formatCode>
                <c:ptCount val="55"/>
                <c:pt idx="46" formatCode="#\ ##0\ ;\-#\ ##0\ ;\-\ ">
                  <c:v>4388.3063000000002</c:v>
                </c:pt>
                <c:pt idx="48" formatCode="#\ ##0\ ;\-#\ ##0\ ;\-\ ">
                  <c:v>4632.9589999999998</c:v>
                </c:pt>
                <c:pt idx="50" formatCode="#\ ##0\ ;\-#\ ##0\ ;\-\ ">
                  <c:v>4714.8086999999996</c:v>
                </c:pt>
                <c:pt idx="52" formatCode="#\ ##0\ ;\-#\ ##0\ ;\-\ ">
                  <c:v>4764.0734000000002</c:v>
                </c:pt>
                <c:pt idx="54" formatCode="#\ ##0\ ;\-#\ ##0\ ;\-\ ">
                  <c:v>4830.2763000000004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FA-4182-AFA8-FB61114C7FB9}"/>
            </c:ext>
          </c:extLst>
        </c:ser>
        <c:ser>
          <c:idx val="7"/>
          <c:order val="7"/>
          <c:tx>
            <c:strRef>
              <c:f>'Total Primary Energy Supp W (2)'!$A$38</c:f>
              <c:strCache>
                <c:ptCount val="1"/>
                <c:pt idx="0">
                  <c:v>Coal</c:v>
                </c:pt>
              </c:strCache>
            </c:strRef>
          </c:tx>
          <c:spPr>
            <a:pattFill prst="dkDnDiag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(2)'!$N$38:$BP$38</c:f>
              <c:numCache>
                <c:formatCode>General</c:formatCode>
                <c:ptCount val="55"/>
                <c:pt idx="46" formatCode="#\ ##0\ ;\-#\ ##0\ ;\-\ ">
                  <c:v>3754.9018000000001</c:v>
                </c:pt>
                <c:pt idx="48" formatCode="#\ ##0\ ;\-#\ ##0\ ;\-\ ">
                  <c:v>3841.7691</c:v>
                </c:pt>
                <c:pt idx="50" formatCode="#\ ##0\ ;\-#\ ##0\ ;\-\ ">
                  <c:v>3896.0039999999999</c:v>
                </c:pt>
                <c:pt idx="52" formatCode="#\ ##0\ ;\-#\ ##0\ ;\-\ ">
                  <c:v>3908.8928999999998</c:v>
                </c:pt>
                <c:pt idx="54" formatCode="#\ ##0\ ;\-#\ ##0\ ;\-\ ">
                  <c:v>3928.9232000000002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6FA-4182-AFA8-FB61114C7FB9}"/>
            </c:ext>
          </c:extLst>
        </c:ser>
        <c:ser>
          <c:idx val="9"/>
          <c:order val="8"/>
          <c:tx>
            <c:strRef>
              <c:f>'Total Primary Energy Supp W (2)'!$A$40</c:f>
              <c:strCache>
                <c:ptCount val="1"/>
                <c:pt idx="0">
                  <c:v>Natural gas</c:v>
                </c:pt>
              </c:strCache>
            </c:strRef>
          </c:tx>
          <c:spPr>
            <a:pattFill prst="dkDnDiag">
              <a:fgClr>
                <a:schemeClr val="accent3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(2)'!$N$40:$BP$40</c:f>
              <c:numCache>
                <c:formatCode>General</c:formatCode>
                <c:ptCount val="55"/>
                <c:pt idx="46" formatCode="#\ ##0\ ;\-#\ ##0\ ;\-\ ">
                  <c:v>3006.9175</c:v>
                </c:pt>
                <c:pt idx="48" formatCode="#\ ##0\ ;\-#\ ##0\ ;\-\ ">
                  <c:v>3435.5261999999998</c:v>
                </c:pt>
                <c:pt idx="50" formatCode="#\ ##0\ ;\-#\ ##0\ ;\-\ ">
                  <c:v>3737.3895000000002</c:v>
                </c:pt>
                <c:pt idx="52" formatCode="#\ ##0\ ;\-#\ ##0\ ;\-\ ">
                  <c:v>4067.7271000000001</c:v>
                </c:pt>
                <c:pt idx="54" formatCode="#\ ##0\ ;\-#\ ##0\ ;\-\ ">
                  <c:v>4355.7705999999998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FA-4182-AFA8-FB61114C7FB9}"/>
            </c:ext>
          </c:extLst>
        </c:ser>
        <c:ser>
          <c:idx val="10"/>
          <c:order val="9"/>
          <c:tx>
            <c:strRef>
              <c:f>'Total Primary Energy Supp W (2)'!$A$41</c:f>
              <c:strCache>
                <c:ptCount val="1"/>
                <c:pt idx="0">
                  <c:v>Nuclear</c:v>
                </c:pt>
              </c:strCache>
            </c:strRef>
          </c:tx>
          <c:spPr>
            <a:pattFill prst="dkUpDiag">
              <a:fgClr>
                <a:schemeClr val="accent4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(2)'!$N$41:$BP$41</c:f>
              <c:numCache>
                <c:formatCode>General</c:formatCode>
                <c:ptCount val="55"/>
                <c:pt idx="46" formatCode="#\ ##0\ ;\-#\ ##0\ ;\-\ ">
                  <c:v>681.06349999999998</c:v>
                </c:pt>
                <c:pt idx="48" formatCode="#\ ##0\ ;\-#\ ##0\ ;\-\ ">
                  <c:v>838.76840000000004</c:v>
                </c:pt>
                <c:pt idx="50" formatCode="#\ ##0\ ;\-#\ ##0\ ;\-\ ">
                  <c:v>896.79819999999995</c:v>
                </c:pt>
                <c:pt idx="52" formatCode="#\ ##0\ ;\-#\ ##0\ ;\-\ ">
                  <c:v>949.26250000000005</c:v>
                </c:pt>
                <c:pt idx="54" formatCode="#\ ##0\ ;\-#\ ##0\ ;\-\ ">
                  <c:v>1001.9297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6FA-4182-AFA8-FB61114C7FB9}"/>
            </c:ext>
          </c:extLst>
        </c:ser>
        <c:ser>
          <c:idx val="11"/>
          <c:order val="10"/>
          <c:tx>
            <c:strRef>
              <c:f>'Total Primary Energy Supp W (2)'!$A$42</c:f>
              <c:strCache>
                <c:ptCount val="1"/>
                <c:pt idx="0">
                  <c:v>Hydro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(2)'!$N$42:$BP$42</c:f>
              <c:numCache>
                <c:formatCode>General</c:formatCode>
                <c:ptCount val="55"/>
                <c:pt idx="46" formatCode="#\ ##0\ ;\-#\ ##0\ ;\-\ ">
                  <c:v>349.9289</c:v>
                </c:pt>
                <c:pt idx="48" formatCode="#\ ##0\ ;\-#\ ##0\ ;\-\ ">
                  <c:v>413.08179999999999</c:v>
                </c:pt>
                <c:pt idx="50" formatCode="#\ ##0\ ;\-#\ ##0\ ;\-\ ">
                  <c:v>459.49709999999999</c:v>
                </c:pt>
                <c:pt idx="52" formatCode="#\ ##0\ ;\-#\ ##0\ ;\-\ ">
                  <c:v>498.74790000000002</c:v>
                </c:pt>
                <c:pt idx="54" formatCode="#\ ##0\ ;\-#\ ##0\ ;\-\ ">
                  <c:v>532.51779999999997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6FA-4182-AFA8-FB61114C7FB9}"/>
            </c:ext>
          </c:extLst>
        </c:ser>
        <c:ser>
          <c:idx val="12"/>
          <c:order val="11"/>
          <c:tx>
            <c:strRef>
              <c:f>'Total Primary Energy Supp W (2)'!$A$43</c:f>
              <c:strCache>
                <c:ptCount val="1"/>
                <c:pt idx="0">
                  <c:v>Renewables</c:v>
                </c:pt>
              </c:strCache>
            </c:strRef>
          </c:tx>
          <c:spPr>
            <a:pattFill prst="dkDnDiag">
              <a:fgClr>
                <a:schemeClr val="accent6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'Total Primary Energy Supp W (2)'!$N$6:$BP$6</c:f>
              <c:strCache>
                <c:ptCount val="5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2016e</c:v>
                </c:pt>
                <c:pt idx="48">
                  <c:v>2025 </c:v>
                </c:pt>
                <c:pt idx="50">
                  <c:v>2030 </c:v>
                </c:pt>
                <c:pt idx="52">
                  <c:v>2035 </c:v>
                </c:pt>
                <c:pt idx="54">
                  <c:v>2040 </c:v>
                </c:pt>
              </c:strCache>
            </c:strRef>
          </c:cat>
          <c:val>
            <c:numRef>
              <c:f>'Total Primary Energy Supp W (2)'!$N$43:$BP$43</c:f>
              <c:numCache>
                <c:formatCode>General</c:formatCode>
                <c:ptCount val="55"/>
                <c:pt idx="46">
                  <c:v>1578.5331999999999</c:v>
                </c:pt>
                <c:pt idx="48">
                  <c:v>2020.1646000000001</c:v>
                </c:pt>
                <c:pt idx="50">
                  <c:v>2306.1406000000002</c:v>
                </c:pt>
                <c:pt idx="52">
                  <c:v>2616.8220000000001</c:v>
                </c:pt>
                <c:pt idx="54">
                  <c:v>2934.3690999999999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6FA-4182-AFA8-FB61114C7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8230496"/>
        <c:axId val="223332448"/>
      </c:barChart>
      <c:catAx>
        <c:axId val="128823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332448"/>
        <c:crosses val="autoZero"/>
        <c:auto val="1"/>
        <c:lblAlgn val="ctr"/>
        <c:lblOffset val="100"/>
        <c:noMultiLvlLbl val="0"/>
      </c:catAx>
      <c:valAx>
        <c:axId val="223332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23049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lang="en-US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Billion tonne of oil equivalent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US" sz="10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Oil Demand, World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569161350846037E-2"/>
          <c:y val="7.7542273475992074E-2"/>
          <c:w val="0.90804203635708025"/>
          <c:h val="0.753438289520591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'OECD.Stat export'!$A$177</c:f>
              <c:strCache>
                <c:ptCount val="1"/>
                <c:pt idx="0">
                  <c:v>OECD 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'OECD.Stat export'!$D$5:$BE$5</c:f>
              <c:strCache>
                <c:ptCount val="54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 </c:v>
                </c:pt>
                <c:pt idx="45">
                  <c:v>2016e </c:v>
                </c:pt>
                <c:pt idx="46">
                  <c:v>2025 </c:v>
                </c:pt>
                <c:pt idx="47">
                  <c:v>2030 </c:v>
                </c:pt>
                <c:pt idx="48">
                  <c:v>2035 </c:v>
                </c:pt>
                <c:pt idx="49">
                  <c:v>2040 </c:v>
                </c:pt>
                <c:pt idx="53">
                  <c:v>2015</c:v>
                </c:pt>
              </c:strCache>
            </c:strRef>
          </c:cat>
          <c:val>
            <c:numRef>
              <c:f>'OECD.Stat export'!$D$177:$AU$177</c:f>
              <c:numCache>
                <c:formatCode>General</c:formatCode>
                <c:ptCount val="44"/>
                <c:pt idx="0">
                  <c:v>36.850999999999999</c:v>
                </c:pt>
                <c:pt idx="1">
                  <c:v>39.484999999999999</c:v>
                </c:pt>
                <c:pt idx="2">
                  <c:v>42.555</c:v>
                </c:pt>
                <c:pt idx="3">
                  <c:v>40.933999999999997</c:v>
                </c:pt>
                <c:pt idx="4">
                  <c:v>39.543999999999997</c:v>
                </c:pt>
                <c:pt idx="5">
                  <c:v>41.917999999999999</c:v>
                </c:pt>
                <c:pt idx="6">
                  <c:v>43.517000000000003</c:v>
                </c:pt>
                <c:pt idx="7">
                  <c:v>44.692</c:v>
                </c:pt>
                <c:pt idx="8">
                  <c:v>44.786000000000001</c:v>
                </c:pt>
                <c:pt idx="9">
                  <c:v>41.768000000000001</c:v>
                </c:pt>
                <c:pt idx="10">
                  <c:v>39.69</c:v>
                </c:pt>
                <c:pt idx="11">
                  <c:v>37.945999999999998</c:v>
                </c:pt>
                <c:pt idx="12">
                  <c:v>37.255000000000003</c:v>
                </c:pt>
                <c:pt idx="13">
                  <c:v>38.052999999999997</c:v>
                </c:pt>
                <c:pt idx="14">
                  <c:v>37.752000000000002</c:v>
                </c:pt>
                <c:pt idx="15">
                  <c:v>38.865000000000002</c:v>
                </c:pt>
                <c:pt idx="16">
                  <c:v>39.633000000000003</c:v>
                </c:pt>
                <c:pt idx="17">
                  <c:v>40.965000000000003</c:v>
                </c:pt>
                <c:pt idx="18">
                  <c:v>41.634999999999998</c:v>
                </c:pt>
                <c:pt idx="19">
                  <c:v>41.756999999999998</c:v>
                </c:pt>
                <c:pt idx="20">
                  <c:v>42.164999999999999</c:v>
                </c:pt>
                <c:pt idx="21">
                  <c:v>43.078000000000003</c:v>
                </c:pt>
                <c:pt idx="22">
                  <c:v>43.585000000000001</c:v>
                </c:pt>
                <c:pt idx="23">
                  <c:v>44.892000000000003</c:v>
                </c:pt>
                <c:pt idx="24">
                  <c:v>45.421999999999997</c:v>
                </c:pt>
                <c:pt idx="25">
                  <c:v>46.414999999999999</c:v>
                </c:pt>
                <c:pt idx="26">
                  <c:v>47.139000000000003</c:v>
                </c:pt>
                <c:pt idx="27">
                  <c:v>47.368000000000002</c:v>
                </c:pt>
                <c:pt idx="28">
                  <c:v>48.292999999999999</c:v>
                </c:pt>
                <c:pt idx="29">
                  <c:v>48.353000000000002</c:v>
                </c:pt>
                <c:pt idx="30">
                  <c:v>48.326000000000001</c:v>
                </c:pt>
                <c:pt idx="31">
                  <c:v>48.487000000000002</c:v>
                </c:pt>
                <c:pt idx="32">
                  <c:v>49.052999999999997</c:v>
                </c:pt>
                <c:pt idx="33">
                  <c:v>49.991</c:v>
                </c:pt>
                <c:pt idx="34">
                  <c:v>50.271999999999998</c:v>
                </c:pt>
                <c:pt idx="35">
                  <c:v>49.981999999999999</c:v>
                </c:pt>
                <c:pt idx="36">
                  <c:v>49.996000000000002</c:v>
                </c:pt>
                <c:pt idx="37">
                  <c:v>48.103999999999999</c:v>
                </c:pt>
                <c:pt idx="38">
                  <c:v>46.220999999999997</c:v>
                </c:pt>
                <c:pt idx="39">
                  <c:v>47.146999999999998</c:v>
                </c:pt>
                <c:pt idx="40">
                  <c:v>46.661000000000001</c:v>
                </c:pt>
                <c:pt idx="41">
                  <c:v>46.106999999999999</c:v>
                </c:pt>
                <c:pt idx="42">
                  <c:v>46.1</c:v>
                </c:pt>
                <c:pt idx="43">
                  <c:v>45.844999999999999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95-4510-A377-15EBB6494C28}"/>
            </c:ext>
          </c:extLst>
        </c:ser>
        <c:ser>
          <c:idx val="1"/>
          <c:order val="1"/>
          <c:tx>
            <c:strRef>
              <c:f>'OECD.Stat export'!$A$181</c:f>
              <c:strCache>
                <c:ptCount val="1"/>
                <c:pt idx="0">
                  <c:v>Non-OECD Total (excluding India/ China)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'OECD.Stat export'!$D$5:$BE$5</c:f>
              <c:strCache>
                <c:ptCount val="54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 </c:v>
                </c:pt>
                <c:pt idx="45">
                  <c:v>2016e </c:v>
                </c:pt>
                <c:pt idx="46">
                  <c:v>2025 </c:v>
                </c:pt>
                <c:pt idx="47">
                  <c:v>2030 </c:v>
                </c:pt>
                <c:pt idx="48">
                  <c:v>2035 </c:v>
                </c:pt>
                <c:pt idx="49">
                  <c:v>2040 </c:v>
                </c:pt>
                <c:pt idx="53">
                  <c:v>2015</c:v>
                </c:pt>
              </c:strCache>
            </c:strRef>
          </c:cat>
          <c:val>
            <c:numRef>
              <c:f>'OECD.Stat export'!$D$181:$AU$181</c:f>
              <c:numCache>
                <c:formatCode>General</c:formatCode>
                <c:ptCount val="44"/>
                <c:pt idx="0">
                  <c:v>11.167</c:v>
                </c:pt>
                <c:pt idx="1">
                  <c:v>12.004</c:v>
                </c:pt>
                <c:pt idx="2">
                  <c:v>13.11</c:v>
                </c:pt>
                <c:pt idx="3">
                  <c:v>13.756</c:v>
                </c:pt>
                <c:pt idx="4">
                  <c:v>14.728999999999999</c:v>
                </c:pt>
                <c:pt idx="5">
                  <c:v>15.418999999999999</c:v>
                </c:pt>
                <c:pt idx="6">
                  <c:v>16.294999999999998</c:v>
                </c:pt>
                <c:pt idx="7">
                  <c:v>17.208000000000002</c:v>
                </c:pt>
                <c:pt idx="8">
                  <c:v>18.118000000000002</c:v>
                </c:pt>
                <c:pt idx="9">
                  <c:v>18.544</c:v>
                </c:pt>
                <c:pt idx="10">
                  <c:v>18.748000000000001</c:v>
                </c:pt>
                <c:pt idx="11">
                  <c:v>19.042999999999999</c:v>
                </c:pt>
                <c:pt idx="12">
                  <c:v>19.347000000000001</c:v>
                </c:pt>
                <c:pt idx="13">
                  <c:v>19.238</c:v>
                </c:pt>
                <c:pt idx="14">
                  <c:v>19.436</c:v>
                </c:pt>
                <c:pt idx="15">
                  <c:v>19.838000000000001</c:v>
                </c:pt>
                <c:pt idx="16">
                  <c:v>20.435000000000002</c:v>
                </c:pt>
                <c:pt idx="17">
                  <c:v>20.899000000000001</c:v>
                </c:pt>
                <c:pt idx="18">
                  <c:v>21.110999999999997</c:v>
                </c:pt>
                <c:pt idx="19">
                  <c:v>21.041</c:v>
                </c:pt>
                <c:pt idx="20">
                  <c:v>21.088999999999999</c:v>
                </c:pt>
                <c:pt idx="21">
                  <c:v>20.381999999999998</c:v>
                </c:pt>
                <c:pt idx="22">
                  <c:v>19.904</c:v>
                </c:pt>
                <c:pt idx="23">
                  <c:v>19.471</c:v>
                </c:pt>
                <c:pt idx="24">
                  <c:v>20.004999999999999</c:v>
                </c:pt>
                <c:pt idx="25">
                  <c:v>20.488</c:v>
                </c:pt>
                <c:pt idx="26">
                  <c:v>21.254999999999999</c:v>
                </c:pt>
                <c:pt idx="27">
                  <c:v>21.199000000000002</c:v>
                </c:pt>
                <c:pt idx="28">
                  <c:v>21.469000000000001</c:v>
                </c:pt>
                <c:pt idx="29">
                  <c:v>21.715</c:v>
                </c:pt>
                <c:pt idx="30">
                  <c:v>22.311</c:v>
                </c:pt>
                <c:pt idx="31">
                  <c:v>22.533000000000001</c:v>
                </c:pt>
                <c:pt idx="32">
                  <c:v>22.838999999999999</c:v>
                </c:pt>
                <c:pt idx="33">
                  <c:v>24.056000000000001</c:v>
                </c:pt>
                <c:pt idx="34">
                  <c:v>24.8</c:v>
                </c:pt>
                <c:pt idx="35">
                  <c:v>25.439000000000004</c:v>
                </c:pt>
                <c:pt idx="36">
                  <c:v>26.371000000000002</c:v>
                </c:pt>
                <c:pt idx="37">
                  <c:v>27.336000000000002</c:v>
                </c:pt>
                <c:pt idx="38">
                  <c:v>28.016999999999999</c:v>
                </c:pt>
                <c:pt idx="39">
                  <c:v>29.334999999999994</c:v>
                </c:pt>
                <c:pt idx="40">
                  <c:v>30.041</c:v>
                </c:pt>
                <c:pt idx="41">
                  <c:v>31.136000000000003</c:v>
                </c:pt>
                <c:pt idx="42">
                  <c:v>31.896000000000001</c:v>
                </c:pt>
                <c:pt idx="43">
                  <c:v>33.018000000000001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95-4510-A377-15EBB6494C28}"/>
            </c:ext>
          </c:extLst>
        </c:ser>
        <c:ser>
          <c:idx val="2"/>
          <c:order val="2"/>
          <c:tx>
            <c:strRef>
              <c:f>'OECD.Stat export'!$A$179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'OECD.Stat export'!$D$179:$AU$179</c:f>
              <c:numCache>
                <c:formatCode>General</c:formatCode>
                <c:ptCount val="44"/>
                <c:pt idx="0">
                  <c:v>0.432</c:v>
                </c:pt>
                <c:pt idx="1">
                  <c:v>0.46500000000000002</c:v>
                </c:pt>
                <c:pt idx="2">
                  <c:v>0.48099999999999998</c:v>
                </c:pt>
                <c:pt idx="3">
                  <c:v>0.46500000000000002</c:v>
                </c:pt>
                <c:pt idx="4">
                  <c:v>0.48899999999999999</c:v>
                </c:pt>
                <c:pt idx="5">
                  <c:v>0.51400000000000001</c:v>
                </c:pt>
                <c:pt idx="6">
                  <c:v>0.54800000000000004</c:v>
                </c:pt>
                <c:pt idx="7">
                  <c:v>0.59399999999999997</c:v>
                </c:pt>
                <c:pt idx="8">
                  <c:v>0.63200000000000001</c:v>
                </c:pt>
                <c:pt idx="9">
                  <c:v>0.64500000000000002</c:v>
                </c:pt>
                <c:pt idx="10">
                  <c:v>0.7</c:v>
                </c:pt>
                <c:pt idx="11">
                  <c:v>0.73399999999999999</c:v>
                </c:pt>
                <c:pt idx="12">
                  <c:v>0.76700000000000002</c:v>
                </c:pt>
                <c:pt idx="13">
                  <c:v>0.84499999999999997</c:v>
                </c:pt>
                <c:pt idx="14">
                  <c:v>0.90100000000000002</c:v>
                </c:pt>
                <c:pt idx="15">
                  <c:v>0.96399999999999997</c:v>
                </c:pt>
                <c:pt idx="16">
                  <c:v>1.026</c:v>
                </c:pt>
                <c:pt idx="17">
                  <c:v>1.109</c:v>
                </c:pt>
                <c:pt idx="18">
                  <c:v>1.1950000000000001</c:v>
                </c:pt>
                <c:pt idx="19">
                  <c:v>1.2170000000000001</c:v>
                </c:pt>
                <c:pt idx="20">
                  <c:v>1.256</c:v>
                </c:pt>
                <c:pt idx="21">
                  <c:v>1.3009999999999999</c:v>
                </c:pt>
                <c:pt idx="22">
                  <c:v>1.351</c:v>
                </c:pt>
                <c:pt idx="23">
                  <c:v>1.472</c:v>
                </c:pt>
                <c:pt idx="24">
                  <c:v>1.651</c:v>
                </c:pt>
                <c:pt idx="25">
                  <c:v>1.746</c:v>
                </c:pt>
                <c:pt idx="26">
                  <c:v>1.843</c:v>
                </c:pt>
                <c:pt idx="27">
                  <c:v>1.9390000000000001</c:v>
                </c:pt>
                <c:pt idx="28">
                  <c:v>2.1230000000000002</c:v>
                </c:pt>
                <c:pt idx="29">
                  <c:v>2.3359999999999999</c:v>
                </c:pt>
                <c:pt idx="30">
                  <c:v>2.3119999999999998</c:v>
                </c:pt>
                <c:pt idx="31">
                  <c:v>2.4119999999999999</c:v>
                </c:pt>
                <c:pt idx="32">
                  <c:v>2.4910000000000001</c:v>
                </c:pt>
                <c:pt idx="33">
                  <c:v>2.59</c:v>
                </c:pt>
                <c:pt idx="34">
                  <c:v>2.6320000000000001</c:v>
                </c:pt>
                <c:pt idx="35">
                  <c:v>2.847</c:v>
                </c:pt>
                <c:pt idx="36">
                  <c:v>3.0739999999999998</c:v>
                </c:pt>
                <c:pt idx="37">
                  <c:v>3.1459999999999999</c:v>
                </c:pt>
                <c:pt idx="38">
                  <c:v>3.1890000000000001</c:v>
                </c:pt>
                <c:pt idx="39">
                  <c:v>3.2970000000000002</c:v>
                </c:pt>
                <c:pt idx="40">
                  <c:v>3.4660000000000002</c:v>
                </c:pt>
                <c:pt idx="41">
                  <c:v>3.6419999999999999</c:v>
                </c:pt>
                <c:pt idx="42">
                  <c:v>3.6829999999999998</c:v>
                </c:pt>
                <c:pt idx="43">
                  <c:v>3.8359999999999999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95-4510-A377-15EBB6494C28}"/>
            </c:ext>
          </c:extLst>
        </c:ser>
        <c:ser>
          <c:idx val="3"/>
          <c:order val="3"/>
          <c:tx>
            <c:strRef>
              <c:f>'OECD.Stat export'!$A$180</c:f>
              <c:strCache>
                <c:ptCount val="1"/>
                <c:pt idx="0">
                  <c:v>People’s Republic of China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'OECD.Stat export'!$D$180:$AU$180</c:f>
              <c:numCache>
                <c:formatCode>General</c:formatCode>
                <c:ptCount val="44"/>
                <c:pt idx="0">
                  <c:v>0.78800000000000003</c:v>
                </c:pt>
                <c:pt idx="1">
                  <c:v>0.90300000000000002</c:v>
                </c:pt>
                <c:pt idx="2">
                  <c:v>1.0369999999999999</c:v>
                </c:pt>
                <c:pt idx="3">
                  <c:v>1.2010000000000001</c:v>
                </c:pt>
                <c:pt idx="4">
                  <c:v>1.34</c:v>
                </c:pt>
                <c:pt idx="5">
                  <c:v>1.554</c:v>
                </c:pt>
                <c:pt idx="6">
                  <c:v>1.6819999999999999</c:v>
                </c:pt>
                <c:pt idx="7">
                  <c:v>1.847</c:v>
                </c:pt>
                <c:pt idx="8">
                  <c:v>1.829</c:v>
                </c:pt>
                <c:pt idx="9">
                  <c:v>1.7410000000000001</c:v>
                </c:pt>
                <c:pt idx="10">
                  <c:v>1.66</c:v>
                </c:pt>
                <c:pt idx="11">
                  <c:v>1.6439999999999999</c:v>
                </c:pt>
                <c:pt idx="12">
                  <c:v>1.6890000000000001</c:v>
                </c:pt>
                <c:pt idx="13">
                  <c:v>1.742</c:v>
                </c:pt>
                <c:pt idx="14">
                  <c:v>1.85</c:v>
                </c:pt>
                <c:pt idx="15">
                  <c:v>1.982</c:v>
                </c:pt>
                <c:pt idx="16">
                  <c:v>2.109</c:v>
                </c:pt>
                <c:pt idx="17">
                  <c:v>2.278</c:v>
                </c:pt>
                <c:pt idx="18">
                  <c:v>2.3559999999999999</c:v>
                </c:pt>
                <c:pt idx="19">
                  <c:v>2.3330000000000002</c:v>
                </c:pt>
                <c:pt idx="20">
                  <c:v>2.5409999999999999</c:v>
                </c:pt>
                <c:pt idx="21">
                  <c:v>2.75</c:v>
                </c:pt>
                <c:pt idx="22">
                  <c:v>3.0830000000000002</c:v>
                </c:pt>
                <c:pt idx="23">
                  <c:v>3.129</c:v>
                </c:pt>
                <c:pt idx="24">
                  <c:v>3.3919999999999999</c:v>
                </c:pt>
                <c:pt idx="25">
                  <c:v>3.621</c:v>
                </c:pt>
                <c:pt idx="26">
                  <c:v>4.0229999999999997</c:v>
                </c:pt>
                <c:pt idx="27">
                  <c:v>4.1040000000000001</c:v>
                </c:pt>
                <c:pt idx="28">
                  <c:v>4.3220000000000001</c:v>
                </c:pt>
                <c:pt idx="29">
                  <c:v>4.6369999999999996</c:v>
                </c:pt>
                <c:pt idx="30">
                  <c:v>4.7640000000000002</c:v>
                </c:pt>
                <c:pt idx="31">
                  <c:v>5.1360000000000001</c:v>
                </c:pt>
                <c:pt idx="32">
                  <c:v>5.665</c:v>
                </c:pt>
                <c:pt idx="33">
                  <c:v>6.5670000000000002</c:v>
                </c:pt>
                <c:pt idx="34">
                  <c:v>6.7690000000000001</c:v>
                </c:pt>
                <c:pt idx="35">
                  <c:v>7.234</c:v>
                </c:pt>
                <c:pt idx="36">
                  <c:v>7.6029999999999998</c:v>
                </c:pt>
                <c:pt idx="37">
                  <c:v>7.7270000000000003</c:v>
                </c:pt>
                <c:pt idx="38">
                  <c:v>7.9989999999999997</c:v>
                </c:pt>
                <c:pt idx="39">
                  <c:v>9.0310000000000006</c:v>
                </c:pt>
                <c:pt idx="40">
                  <c:v>9.4019999999999992</c:v>
                </c:pt>
                <c:pt idx="41">
                  <c:v>9.7940000000000005</c:v>
                </c:pt>
                <c:pt idx="42">
                  <c:v>10.36</c:v>
                </c:pt>
                <c:pt idx="43">
                  <c:v>10.773999999999999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95-4510-A377-15EBB6494C28}"/>
            </c:ext>
          </c:extLst>
        </c:ser>
        <c:ser>
          <c:idx val="4"/>
          <c:order val="4"/>
          <c:tx>
            <c:strRef>
              <c:f>'OECD.Stat export'!$A$186</c:f>
              <c:strCache>
                <c:ptCount val="1"/>
                <c:pt idx="0">
                  <c:v>OECD Total</c:v>
                </c:pt>
              </c:strCache>
            </c:strRef>
          </c:tx>
          <c:spPr>
            <a:pattFill prst="dkDn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val>
            <c:numRef>
              <c:f>'OECD.Stat export'!$D$186:$BA$186</c:f>
              <c:numCache>
                <c:formatCode>General</c:formatCode>
                <c:ptCount val="50"/>
                <c:pt idx="44" formatCode="0.00">
                  <c:v>41.560920000000003</c:v>
                </c:pt>
                <c:pt idx="45" formatCode="0.00">
                  <c:v>41.809669999999997</c:v>
                </c:pt>
                <c:pt idx="46" formatCode="0.00">
                  <c:v>38.70234</c:v>
                </c:pt>
                <c:pt idx="47" formatCode="0.00">
                  <c:v>35.946739999999998</c:v>
                </c:pt>
                <c:pt idx="48" formatCode="0.00">
                  <c:v>33.116630000000001</c:v>
                </c:pt>
                <c:pt idx="49" formatCode="0.00">
                  <c:v>31.038430000000002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95-4510-A377-15EBB6494C28}"/>
            </c:ext>
          </c:extLst>
        </c:ser>
        <c:ser>
          <c:idx val="5"/>
          <c:order val="5"/>
          <c:tx>
            <c:strRef>
              <c:f>'OECD.Stat export'!$A$187</c:f>
              <c:strCache>
                <c:ptCount val="1"/>
                <c:pt idx="0">
                  <c:v>Memo: Non-OECD Total</c:v>
                </c:pt>
              </c:strCache>
            </c:strRef>
          </c:tx>
          <c:spPr>
            <a:pattFill prst="dkDnDiag">
              <a:fgClr>
                <a:schemeClr val="accent2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val>
            <c:numRef>
              <c:f>'OECD.Stat export'!$D$187:$BA$187</c:f>
              <c:numCache>
                <c:formatCode>General</c:formatCode>
                <c:ptCount val="50"/>
                <c:pt idx="44" formatCode="0.00">
                  <c:v>43.55509</c:v>
                </c:pt>
                <c:pt idx="45" formatCode="0.00">
                  <c:v>44.39443</c:v>
                </c:pt>
                <c:pt idx="46" formatCode="0.00">
                  <c:v>52.790030000000002</c:v>
                </c:pt>
                <c:pt idx="47" formatCode="0.00">
                  <c:v>56.717410000000001</c:v>
                </c:pt>
                <c:pt idx="48" formatCode="0.00">
                  <c:v>60.024979999999999</c:v>
                </c:pt>
                <c:pt idx="49" formatCode="0.00">
                  <c:v>62.784849999999999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95-4510-A377-15EBB6494C28}"/>
            </c:ext>
          </c:extLst>
        </c:ser>
        <c:ser>
          <c:idx val="6"/>
          <c:order val="6"/>
          <c:tx>
            <c:strRef>
              <c:f>'OECD.Stat export'!$A$188</c:f>
              <c:strCache>
                <c:ptCount val="1"/>
                <c:pt idx="0">
                  <c:v>India</c:v>
                </c:pt>
              </c:strCache>
            </c:strRef>
          </c:tx>
          <c:spPr>
            <a:pattFill prst="dkDnDiag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val>
            <c:numRef>
              <c:f>'OECD.Stat export'!$D$188:$BA$188</c:f>
              <c:numCache>
                <c:formatCode>General</c:formatCode>
                <c:ptCount val="50"/>
                <c:pt idx="44" formatCode="0.00">
                  <c:v>3.8639928328767121</c:v>
                </c:pt>
                <c:pt idx="45" formatCode="0.00">
                  <c:v>4.1583845589041095</c:v>
                </c:pt>
                <c:pt idx="46" formatCode="0.00">
                  <c:v>5.6250192328767126</c:v>
                </c:pt>
                <c:pt idx="47" formatCode="0.00">
                  <c:v>6.6934384767123287</c:v>
                </c:pt>
                <c:pt idx="48" formatCode="0.00">
                  <c:v>7.661954367123287</c:v>
                </c:pt>
                <c:pt idx="49" formatCode="0.00">
                  <c:v>8.4302231671232875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95-4510-A377-15EBB6494C28}"/>
            </c:ext>
          </c:extLst>
        </c:ser>
        <c:ser>
          <c:idx val="7"/>
          <c:order val="7"/>
          <c:tx>
            <c:strRef>
              <c:f>'OECD.Stat export'!$A$189</c:f>
              <c:strCache>
                <c:ptCount val="1"/>
                <c:pt idx="0">
                  <c:v>People’s Republic of China</c:v>
                </c:pt>
              </c:strCache>
            </c:strRef>
          </c:tx>
          <c:spPr>
            <a:pattFill prst="dkDnDiag">
              <a:fgClr>
                <a:srgbClr val="FFC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val>
            <c:numRef>
              <c:f>'OECD.Stat export'!$D$189:$BA$189</c:f>
              <c:numCache>
                <c:formatCode>General</c:formatCode>
                <c:ptCount val="50"/>
                <c:pt idx="44" formatCode="0.00">
                  <c:v>10.085360745205479</c:v>
                </c:pt>
                <c:pt idx="45" formatCode="0.00">
                  <c:v>10.345078356164382</c:v>
                </c:pt>
                <c:pt idx="46" formatCode="0.00">
                  <c:v>12.662824536986301</c:v>
                </c:pt>
                <c:pt idx="47" formatCode="0.00">
                  <c:v>13.331561030136987</c:v>
                </c:pt>
                <c:pt idx="48" formatCode="0.00">
                  <c:v>13.414774783561644</c:v>
                </c:pt>
                <c:pt idx="49" formatCode="0.00">
                  <c:v>13.424249589041095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95-4510-A377-15EBB6494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601262592"/>
        <c:axId val="1152673280"/>
      </c:barChart>
      <c:catAx>
        <c:axId val="160126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673280"/>
        <c:crosses val="autoZero"/>
        <c:auto val="1"/>
        <c:lblAlgn val="ctr"/>
        <c:lblOffset val="100"/>
        <c:tickLblSkip val="2"/>
        <c:noMultiLvlLbl val="0"/>
      </c:catAx>
      <c:valAx>
        <c:axId val="115267328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mb/d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126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8.547084264942556E-2"/>
          <c:y val="9.6522295600374022E-2"/>
          <c:w val="0.82905817671052151"/>
          <c:h val="0.26052038590353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Proven Reserve (BP)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'[bp-statistical-review-of-world-energy-2017-underpinning-data (3).xlsx]Oil - Proved reserves history'!$A$85</c:f>
              <c:strCache>
                <c:ptCount val="1"/>
                <c:pt idx="0">
                  <c:v>OECD (excl. Oil Sands &amp; US)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'[bp-statistical-review-of-world-energy-2017-underpinning-data (3).xlsx]Oil - Proved reserves history'!$B$3:$AL$3</c:f>
              <c:numCache>
                <c:formatCode>General</c:formatCod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numCache>
            </c:numRef>
          </c:cat>
          <c:val>
            <c:numRef>
              <c:f>'[bp-statistical-review-of-world-energy-2017-underpinning-data (3).xlsx]Oil - Proved reserves history'!$B$85:$AL$85</c:f>
              <c:numCache>
                <c:formatCode>[&gt;0.05]0.0;[=0]\-;\^</c:formatCode>
                <c:ptCount val="37"/>
                <c:pt idx="0">
                  <c:v>72.190205434744712</c:v>
                </c:pt>
                <c:pt idx="1">
                  <c:v>82.534041485399939</c:v>
                </c:pt>
                <c:pt idx="2">
                  <c:v>82.229966934130061</c:v>
                </c:pt>
                <c:pt idx="3">
                  <c:v>82.119803576555569</c:v>
                </c:pt>
                <c:pt idx="4">
                  <c:v>80.754221213515848</c:v>
                </c:pt>
                <c:pt idx="5">
                  <c:v>80.67599918745691</c:v>
                </c:pt>
                <c:pt idx="6">
                  <c:v>80.945339272846468</c:v>
                </c:pt>
                <c:pt idx="7">
                  <c:v>80.195218558132183</c:v>
                </c:pt>
                <c:pt idx="8">
                  <c:v>80.55749068770092</c:v>
                </c:pt>
                <c:pt idx="9">
                  <c:v>79.006723404861987</c:v>
                </c:pt>
                <c:pt idx="10">
                  <c:v>78.249976095277816</c:v>
                </c:pt>
                <c:pt idx="11">
                  <c:v>78.12711990356911</c:v>
                </c:pt>
                <c:pt idx="12">
                  <c:v>79.167039526510052</c:v>
                </c:pt>
                <c:pt idx="13">
                  <c:v>78.310940234739974</c:v>
                </c:pt>
                <c:pt idx="14">
                  <c:v>77.504754083231091</c:v>
                </c:pt>
                <c:pt idx="15">
                  <c:v>77.994684043107554</c:v>
                </c:pt>
                <c:pt idx="16">
                  <c:v>78.99074813578045</c:v>
                </c:pt>
                <c:pt idx="17">
                  <c:v>78.94377927063033</c:v>
                </c:pt>
                <c:pt idx="18">
                  <c:v>52.80136978533119</c:v>
                </c:pt>
                <c:pt idx="19">
                  <c:v>51.542396708391607</c:v>
                </c:pt>
                <c:pt idx="20">
                  <c:v>50.945103005273268</c:v>
                </c:pt>
                <c:pt idx="21">
                  <c:v>49.401708073914051</c:v>
                </c:pt>
                <c:pt idx="22">
                  <c:v>45.89848071266897</c:v>
                </c:pt>
                <c:pt idx="23">
                  <c:v>42.964168560225517</c:v>
                </c:pt>
                <c:pt idx="24">
                  <c:v>41.123556004604325</c:v>
                </c:pt>
                <c:pt idx="25">
                  <c:v>40.432033802615479</c:v>
                </c:pt>
                <c:pt idx="26">
                  <c:v>37.625486598117277</c:v>
                </c:pt>
                <c:pt idx="27">
                  <c:v>36.231503828777932</c:v>
                </c:pt>
                <c:pt idx="28">
                  <c:v>35.313690810464323</c:v>
                </c:pt>
                <c:pt idx="29">
                  <c:v>34.03014712582808</c:v>
                </c:pt>
                <c:pt idx="30">
                  <c:v>33.727271936368197</c:v>
                </c:pt>
                <c:pt idx="31">
                  <c:v>33.693621198588517</c:v>
                </c:pt>
                <c:pt idx="32">
                  <c:v>34.391846681683091</c:v>
                </c:pt>
                <c:pt idx="33">
                  <c:v>33.657792856509332</c:v>
                </c:pt>
                <c:pt idx="34">
                  <c:v>32.678544765032711</c:v>
                </c:pt>
                <c:pt idx="35">
                  <c:v>31.170041853678413</c:v>
                </c:pt>
                <c:pt idx="36">
                  <c:v>30.661654461116996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49-405C-AFFE-2A1459A94F97}"/>
            </c:ext>
          </c:extLst>
        </c:ser>
        <c:ser>
          <c:idx val="3"/>
          <c:order val="1"/>
          <c:tx>
            <c:strRef>
              <c:f>'[bp-statistical-review-of-world-energy-2017-underpinning-data (3).xlsx]Oil - Proved reserves history'!$A$87</c:f>
              <c:strCache>
                <c:ptCount val="1"/>
                <c:pt idx="0">
                  <c:v>Non-OECD Non-OPEC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'[bp-statistical-review-of-world-energy-2017-underpinning-data (3).xlsx]Oil - Proved reserves history'!$B$3:$AL$3</c:f>
              <c:numCache>
                <c:formatCode>General</c:formatCod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numCache>
            </c:numRef>
          </c:cat>
          <c:val>
            <c:numRef>
              <c:f>'[bp-statistical-review-of-world-energy-2017-underpinning-data (3).xlsx]Oil - Proved reserves history'!$B$87:$AL$87</c:f>
              <c:numCache>
                <c:formatCode>[&gt;0.05]0.0;[=0]\-;\^</c:formatCode>
                <c:ptCount val="37"/>
                <c:pt idx="0">
                  <c:v>117.02569476039207</c:v>
                </c:pt>
                <c:pt idx="1">
                  <c:v>115.87046556704445</c:v>
                </c:pt>
                <c:pt idx="2">
                  <c:v>116.41351474606199</c:v>
                </c:pt>
                <c:pt idx="3">
                  <c:v>118.97014084023249</c:v>
                </c:pt>
                <c:pt idx="4">
                  <c:v>120.96254592723562</c:v>
                </c:pt>
                <c:pt idx="5">
                  <c:v>122.57834989117691</c:v>
                </c:pt>
                <c:pt idx="6">
                  <c:v>121.99226119613741</c:v>
                </c:pt>
                <c:pt idx="7">
                  <c:v>121.57133956562029</c:v>
                </c:pt>
                <c:pt idx="8">
                  <c:v>122.9425172280171</c:v>
                </c:pt>
                <c:pt idx="9">
                  <c:v>117.67594449530588</c:v>
                </c:pt>
                <c:pt idx="10">
                  <c:v>119.53415486499944</c:v>
                </c:pt>
                <c:pt idx="11">
                  <c:v>186.15892417360374</c:v>
                </c:pt>
                <c:pt idx="12">
                  <c:v>188.4024639921081</c:v>
                </c:pt>
                <c:pt idx="13">
                  <c:v>188.53975723635449</c:v>
                </c:pt>
                <c:pt idx="14">
                  <c:v>190.66125007059236</c:v>
                </c:pt>
                <c:pt idx="15">
                  <c:v>190.34225478976077</c:v>
                </c:pt>
                <c:pt idx="16">
                  <c:v>192.79610636386133</c:v>
                </c:pt>
                <c:pt idx="17">
                  <c:v>193.14435205746486</c:v>
                </c:pt>
                <c:pt idx="18">
                  <c:v>194.85442653808786</c:v>
                </c:pt>
                <c:pt idx="19">
                  <c:v>193.52784206838624</c:v>
                </c:pt>
                <c:pt idx="20">
                  <c:v>195.01403226393086</c:v>
                </c:pt>
                <c:pt idx="21">
                  <c:v>195.34210760581118</c:v>
                </c:pt>
                <c:pt idx="22">
                  <c:v>200.63185449530647</c:v>
                </c:pt>
                <c:pt idx="23">
                  <c:v>203.32674238264372</c:v>
                </c:pt>
                <c:pt idx="24">
                  <c:v>202.93449156956558</c:v>
                </c:pt>
                <c:pt idx="25">
                  <c:v>202.65194869813786</c:v>
                </c:pt>
                <c:pt idx="26">
                  <c:v>211.98669274842177</c:v>
                </c:pt>
                <c:pt idx="27">
                  <c:v>235.3772257743185</c:v>
                </c:pt>
                <c:pt idx="28">
                  <c:v>237.18046826616774</c:v>
                </c:pt>
                <c:pt idx="29">
                  <c:v>235.6460519377506</c:v>
                </c:pt>
                <c:pt idx="30">
                  <c:v>241.20138481323193</c:v>
                </c:pt>
                <c:pt idx="31">
                  <c:v>241.70107252637899</c:v>
                </c:pt>
                <c:pt idx="32">
                  <c:v>243.58939425001154</c:v>
                </c:pt>
                <c:pt idx="33">
                  <c:v>243.48503260005964</c:v>
                </c:pt>
                <c:pt idx="34">
                  <c:v>241.59810331539484</c:v>
                </c:pt>
                <c:pt idx="35">
                  <c:v>236.66284588609597</c:v>
                </c:pt>
                <c:pt idx="36">
                  <c:v>242.23175594255281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49-405C-AFFE-2A1459A94F97}"/>
            </c:ext>
          </c:extLst>
        </c:ser>
        <c:ser>
          <c:idx val="4"/>
          <c:order val="2"/>
          <c:tx>
            <c:strRef>
              <c:f>'[bp-statistical-review-of-world-energy-2017-underpinning-data (3).xlsx]Oil - Proved reserves history'!$A$88</c:f>
              <c:strCache>
                <c:ptCount val="1"/>
                <c:pt idx="0">
                  <c:v>OPEC (excl. Orinoco)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'[bp-statistical-review-of-world-energy-2017-underpinning-data (3).xlsx]Oil - Proved reserves history'!$B$3:$AL$3</c:f>
              <c:numCache>
                <c:formatCode>General</c:formatCod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numCache>
            </c:numRef>
          </c:cat>
          <c:val>
            <c:numRef>
              <c:f>'[bp-statistical-review-of-world-energy-2017-underpinning-data (3).xlsx]Oil - Proved reserves history'!$B$88:$AL$88</c:f>
              <c:numCache>
                <c:formatCode>[&gt;0.05]0.0;[=0]\-;\^</c:formatCode>
                <c:ptCount val="37"/>
                <c:pt idx="0">
                  <c:v>425.35990160703659</c:v>
                </c:pt>
                <c:pt idx="1">
                  <c:v>429.30610948801041</c:v>
                </c:pt>
                <c:pt idx="2">
                  <c:v>459.20799392461777</c:v>
                </c:pt>
                <c:pt idx="3">
                  <c:v>467.81270629167557</c:v>
                </c:pt>
                <c:pt idx="4">
                  <c:v>503.67110681533813</c:v>
                </c:pt>
                <c:pt idx="5">
                  <c:v>529.78400182723999</c:v>
                </c:pt>
                <c:pt idx="6">
                  <c:v>636.6511093378067</c:v>
                </c:pt>
                <c:pt idx="7">
                  <c:v>668.61431288719177</c:v>
                </c:pt>
                <c:pt idx="8">
                  <c:v>754.99890398979187</c:v>
                </c:pt>
                <c:pt idx="9">
                  <c:v>763.23159182071686</c:v>
                </c:pt>
                <c:pt idx="10">
                  <c:v>763.44370937347412</c:v>
                </c:pt>
                <c:pt idx="11">
                  <c:v>769.01200103759766</c:v>
                </c:pt>
                <c:pt idx="12">
                  <c:v>772.67900216579437</c:v>
                </c:pt>
                <c:pt idx="13">
                  <c:v>774.93580651283264</c:v>
                </c:pt>
                <c:pt idx="14">
                  <c:v>778.87689185142517</c:v>
                </c:pt>
                <c:pt idx="15">
                  <c:v>786.59650921821594</c:v>
                </c:pt>
                <c:pt idx="16">
                  <c:v>804.98700094223022</c:v>
                </c:pt>
                <c:pt idx="17">
                  <c:v>817.47398567199707</c:v>
                </c:pt>
                <c:pt idx="18">
                  <c:v>823.08149433135986</c:v>
                </c:pt>
                <c:pt idx="19">
                  <c:v>831.92679786682129</c:v>
                </c:pt>
                <c:pt idx="20">
                  <c:v>849.66269254684448</c:v>
                </c:pt>
                <c:pt idx="21">
                  <c:v>855.54809427261353</c:v>
                </c:pt>
                <c:pt idx="22">
                  <c:v>903.30561208724976</c:v>
                </c:pt>
                <c:pt idx="23">
                  <c:v>912.06371307373047</c:v>
                </c:pt>
                <c:pt idx="24">
                  <c:v>918.84082102775574</c:v>
                </c:pt>
                <c:pt idx="25">
                  <c:v>927.77803945541382</c:v>
                </c:pt>
                <c:pt idx="26">
                  <c:v>928.5451340675354</c:v>
                </c:pt>
                <c:pt idx="27">
                  <c:v>929.52801704406738</c:v>
                </c:pt>
                <c:pt idx="28">
                  <c:v>930.19998598098755</c:v>
                </c:pt>
                <c:pt idx="29">
                  <c:v>931.22697401046753</c:v>
                </c:pt>
                <c:pt idx="30">
                  <c:v>943.32579302787781</c:v>
                </c:pt>
                <c:pt idx="31">
                  <c:v>977.53500962257385</c:v>
                </c:pt>
                <c:pt idx="32">
                  <c:v>984.57504487037659</c:v>
                </c:pt>
                <c:pt idx="33">
                  <c:v>988.59770107269287</c:v>
                </c:pt>
                <c:pt idx="34">
                  <c:v>989.4062659740448</c:v>
                </c:pt>
                <c:pt idx="35">
                  <c:v>987.97663903236389</c:v>
                </c:pt>
                <c:pt idx="36">
                  <c:v>998.13289952278137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49-405C-AFFE-2A1459A94F97}"/>
            </c:ext>
          </c:extLst>
        </c:ser>
        <c:ser>
          <c:idx val="2"/>
          <c:order val="3"/>
          <c:tx>
            <c:strRef>
              <c:f>'[bp-statistical-review-of-world-energy-2017-underpinning-data (3).xlsx]Oil - Proved reserves history'!$A$86</c:f>
              <c:strCache>
                <c:ptCount val="1"/>
                <c:pt idx="0">
                  <c:v>Canadian Oil Sands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'[bp-statistical-review-of-world-energy-2017-underpinning-data (3).xlsx]Oil - Proved reserves history'!$B$3:$AL$3</c:f>
              <c:numCache>
                <c:formatCode>General</c:formatCod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numCache>
            </c:numRef>
          </c:cat>
          <c:val>
            <c:numRef>
              <c:f>'[bp-statistical-review-of-world-energy-2017-underpinning-data (3).xlsx]Oil - Proved reserves history'!$B$86:$AL$86</c:f>
              <c:numCache>
                <c:formatCode>[&gt;0.05]0.0;[=0]\-;\^</c:formatCode>
                <c:ptCount val="37"/>
                <c:pt idx="0">
                  <c:v>32.266727447509766</c:v>
                </c:pt>
                <c:pt idx="1">
                  <c:v>32.266727447509766</c:v>
                </c:pt>
                <c:pt idx="2">
                  <c:v>32.644119262695313</c:v>
                </c:pt>
                <c:pt idx="3">
                  <c:v>32.783123016357422</c:v>
                </c:pt>
                <c:pt idx="4">
                  <c:v>32.971817016601563</c:v>
                </c:pt>
                <c:pt idx="5">
                  <c:v>33.161140441894531</c:v>
                </c:pt>
                <c:pt idx="6">
                  <c:v>33.030941009521484</c:v>
                </c:pt>
                <c:pt idx="7">
                  <c:v>33.098243713378906</c:v>
                </c:pt>
                <c:pt idx="8">
                  <c:v>33.144157409667969</c:v>
                </c:pt>
                <c:pt idx="9">
                  <c:v>33.085662841796875</c:v>
                </c:pt>
                <c:pt idx="10">
                  <c:v>32.439071655273438</c:v>
                </c:pt>
                <c:pt idx="11">
                  <c:v>32.396926879882813</c:v>
                </c:pt>
                <c:pt idx="12">
                  <c:v>32.381202697753906</c:v>
                </c:pt>
                <c:pt idx="13">
                  <c:v>32.333400726318359</c:v>
                </c:pt>
                <c:pt idx="14">
                  <c:v>41.300155639648438</c:v>
                </c:pt>
                <c:pt idx="15">
                  <c:v>41.481929779052734</c:v>
                </c:pt>
                <c:pt idx="16">
                  <c:v>42.146133422851563</c:v>
                </c:pt>
                <c:pt idx="17">
                  <c:v>41.978195190429688</c:v>
                </c:pt>
                <c:pt idx="18">
                  <c:v>43.116653442382813</c:v>
                </c:pt>
                <c:pt idx="19">
                  <c:v>175.15864562988281</c:v>
                </c:pt>
                <c:pt idx="20">
                  <c:v>174.91334533691406</c:v>
                </c:pt>
                <c:pt idx="21">
                  <c:v>174.65547180175781</c:v>
                </c:pt>
                <c:pt idx="22">
                  <c:v>174.35356140136719</c:v>
                </c:pt>
                <c:pt idx="23">
                  <c:v>174.39129638671875</c:v>
                </c:pt>
                <c:pt idx="24">
                  <c:v>173.98873901367188</c:v>
                </c:pt>
                <c:pt idx="25">
                  <c:v>173.60507202148438</c:v>
                </c:pt>
                <c:pt idx="26">
                  <c:v>173.14590454101563</c:v>
                </c:pt>
                <c:pt idx="27">
                  <c:v>172.64273071289063</c:v>
                </c:pt>
                <c:pt idx="28">
                  <c:v>170.27775573730469</c:v>
                </c:pt>
                <c:pt idx="29">
                  <c:v>169.78086853027344</c:v>
                </c:pt>
                <c:pt idx="30">
                  <c:v>169.18333435058594</c:v>
                </c:pt>
                <c:pt idx="31">
                  <c:v>168.55435180664063</c:v>
                </c:pt>
                <c:pt idx="32">
                  <c:v>167.84988403320313</c:v>
                </c:pt>
                <c:pt idx="33">
                  <c:v>167.08882141113281</c:v>
                </c:pt>
                <c:pt idx="34">
                  <c:v>166.24598693847656</c:v>
                </c:pt>
                <c:pt idx="35">
                  <c:v>165.32138061523438</c:v>
                </c:pt>
                <c:pt idx="36">
                  <c:v>165.32138061523438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49-405C-AFFE-2A1459A94F97}"/>
            </c:ext>
          </c:extLst>
        </c:ser>
        <c:ser>
          <c:idx val="0"/>
          <c:order val="4"/>
          <c:tx>
            <c:strRef>
              <c:f>'[bp-statistical-review-of-world-energy-2017-underpinning-data (3).xlsx]Oil - Proved reserves history'!$A$84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'[bp-statistical-review-of-world-energy-2017-underpinning-data (3).xlsx]Oil - Proved reserves history'!$B$3:$AL$3</c:f>
              <c:numCache>
                <c:formatCode>General</c:formatCod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numCache>
            </c:numRef>
          </c:cat>
          <c:val>
            <c:numRef>
              <c:f>'[bp-statistical-review-of-world-energy-2017-underpinning-data (3).xlsx]Oil - Proved reserves history'!$B$84:$AL$84</c:f>
              <c:numCache>
                <c:formatCode>[&gt;0.05]0.0;[=0]\-;\^</c:formatCode>
                <c:ptCount val="37"/>
                <c:pt idx="0">
                  <c:v>36.533000469207764</c:v>
                </c:pt>
                <c:pt idx="1">
                  <c:v>36.494000434875488</c:v>
                </c:pt>
                <c:pt idx="2">
                  <c:v>35.078999996185303</c:v>
                </c:pt>
                <c:pt idx="3">
                  <c:v>35.636000633239746</c:v>
                </c:pt>
                <c:pt idx="4">
                  <c:v>36.088999271392822</c:v>
                </c:pt>
                <c:pt idx="5">
                  <c:v>36.360000133514404</c:v>
                </c:pt>
                <c:pt idx="6">
                  <c:v>35.053999900817871</c:v>
                </c:pt>
                <c:pt idx="7">
                  <c:v>35.403000831604004</c:v>
                </c:pt>
                <c:pt idx="8">
                  <c:v>35.063000679016113</c:v>
                </c:pt>
                <c:pt idx="9">
                  <c:v>34.269999504089355</c:v>
                </c:pt>
                <c:pt idx="10">
                  <c:v>33.839999675750732</c:v>
                </c:pt>
                <c:pt idx="11">
                  <c:v>32.145999431610107</c:v>
                </c:pt>
                <c:pt idx="12">
                  <c:v>31.196001052856445</c:v>
                </c:pt>
                <c:pt idx="13">
                  <c:v>30.179000854492188</c:v>
                </c:pt>
                <c:pt idx="14">
                  <c:v>29.62700080871582</c:v>
                </c:pt>
                <c:pt idx="15">
                  <c:v>29.75</c:v>
                </c:pt>
                <c:pt idx="16">
                  <c:v>29.840000152587891</c:v>
                </c:pt>
                <c:pt idx="17">
                  <c:v>30.518999576568604</c:v>
                </c:pt>
                <c:pt idx="18">
                  <c:v>28.558000564575195</c:v>
                </c:pt>
                <c:pt idx="19">
                  <c:v>29.670999526977539</c:v>
                </c:pt>
                <c:pt idx="20">
                  <c:v>30.390000343322754</c:v>
                </c:pt>
                <c:pt idx="21">
                  <c:v>30.438999176025391</c:v>
                </c:pt>
                <c:pt idx="22">
                  <c:v>30.671000003814697</c:v>
                </c:pt>
                <c:pt idx="23">
                  <c:v>29.350000858306885</c:v>
                </c:pt>
                <c:pt idx="24">
                  <c:v>29.299000263214111</c:v>
                </c:pt>
                <c:pt idx="25">
                  <c:v>29.921999931335449</c:v>
                </c:pt>
                <c:pt idx="26">
                  <c:v>29.444000244140625</c:v>
                </c:pt>
                <c:pt idx="27">
                  <c:v>30.459999084472656</c:v>
                </c:pt>
                <c:pt idx="28">
                  <c:v>28.395999908447266</c:v>
                </c:pt>
                <c:pt idx="29">
                  <c:v>30.87199878692627</c:v>
                </c:pt>
                <c:pt idx="30">
                  <c:v>34.989999771118164</c:v>
                </c:pt>
                <c:pt idx="31">
                  <c:v>39.77500057220459</c:v>
                </c:pt>
                <c:pt idx="32">
                  <c:v>44.179999351501465</c:v>
                </c:pt>
                <c:pt idx="33">
                  <c:v>48.462998390197754</c:v>
                </c:pt>
                <c:pt idx="34">
                  <c:v>54.961997985839844</c:v>
                </c:pt>
                <c:pt idx="35">
                  <c:v>47.987000465393066</c:v>
                </c:pt>
                <c:pt idx="36">
                  <c:v>47.987000465393066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49-405C-AFFE-2A1459A94F97}"/>
            </c:ext>
          </c:extLst>
        </c:ser>
        <c:ser>
          <c:idx val="5"/>
          <c:order val="5"/>
          <c:tx>
            <c:strRef>
              <c:f>'[bp-statistical-review-of-world-energy-2017-underpinning-data (3).xlsx]Oil - Proved reserves history'!$A$89</c:f>
              <c:strCache>
                <c:ptCount val="1"/>
                <c:pt idx="0">
                  <c:v>Venezuela: Orinoco Belt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'[bp-statistical-review-of-world-energy-2017-underpinning-data (3).xlsx]Oil - Proved reserves history'!$B$3:$AL$3</c:f>
              <c:numCache>
                <c:formatCode>General</c:formatCod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numCache>
            </c:numRef>
          </c:cat>
          <c:val>
            <c:numRef>
              <c:f>'[bp-statistical-review-of-world-energy-2017-underpinning-data (3).xlsx]Oil - Proved reserves history'!$B$89:$AL$89</c:f>
              <c:numCache>
                <c:formatCode>General</c:formatCode>
                <c:ptCount val="37"/>
                <c:pt idx="26" formatCode="[&gt;0.05]0.0;[=0]\-;\^">
                  <c:v>7.5999999046325684</c:v>
                </c:pt>
                <c:pt idx="27" formatCode="[&gt;0.05]0.0;[=0]\-;\^">
                  <c:v>20</c:v>
                </c:pt>
                <c:pt idx="28" formatCode="[&gt;0.05]0.0;[=0]\-;\^">
                  <c:v>94.167999267578125</c:v>
                </c:pt>
                <c:pt idx="29" formatCode="[&gt;0.05]0.0;[=0]\-;\^">
                  <c:v>133.40800476074219</c:v>
                </c:pt>
                <c:pt idx="30" formatCode="[&gt;0.05]0.0;[=0]\-;\^">
                  <c:v>220</c:v>
                </c:pt>
                <c:pt idx="31" formatCode="[&gt;0.05]0.0;[=0]\-;\^">
                  <c:v>220</c:v>
                </c:pt>
                <c:pt idx="32" formatCode="[&gt;0.05]0.0;[=0]\-;\^">
                  <c:v>220</c:v>
                </c:pt>
                <c:pt idx="33" formatCode="[&gt;0.05]0.0;[=0]\-;\^">
                  <c:v>220.46723937988281</c:v>
                </c:pt>
                <c:pt idx="34" formatCode="[&gt;0.05]0.0;[=0]\-;\^">
                  <c:v>221.65179443359375</c:v>
                </c:pt>
                <c:pt idx="35" formatCode="[&gt;0.05]0.0;[=0]\-;\^">
                  <c:v>222.3353271484375</c:v>
                </c:pt>
                <c:pt idx="36" formatCode="[&gt;0.05]0.0;[=0]\-;\^">
                  <c:v>222.3353271484375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49-405C-AFFE-2A1459A9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630495"/>
        <c:axId val="826789087"/>
      </c:areaChart>
      <c:catAx>
        <c:axId val="546630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789087"/>
        <c:crosses val="autoZero"/>
        <c:auto val="1"/>
        <c:lblAlgn val="ctr"/>
        <c:lblOffset val="100"/>
        <c:tickLblSkip val="5"/>
        <c:noMultiLvlLbl val="0"/>
      </c:catAx>
      <c:valAx>
        <c:axId val="826789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&gt;0.05]0.0;[=0]\-;\^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630495"/>
        <c:crosses val="autoZero"/>
        <c:crossBetween val="midCat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Trillion Barrels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615240078112593E-2"/>
          <c:y val="0.12047171186934967"/>
          <c:w val="0.87427725542745971"/>
          <c:h val="0.73786891221930995"/>
        </c:manualLayout>
      </c:layout>
      <c:lineChart>
        <c:grouping val="standard"/>
        <c:varyColors val="0"/>
        <c:ser>
          <c:idx val="0"/>
          <c:order val="0"/>
          <c:tx>
            <c:v>Government R&amp;D (millions of 2014 USD)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Lit>
              <c:formatCode>General</c:formatCode>
              <c:ptCount val="41"/>
              <c:pt idx="0">
                <c:v>27030</c:v>
              </c:pt>
              <c:pt idx="1">
                <c:v>27395</c:v>
              </c:pt>
              <c:pt idx="2">
                <c:v>27760</c:v>
              </c:pt>
              <c:pt idx="3">
                <c:v>28126</c:v>
              </c:pt>
              <c:pt idx="4">
                <c:v>28491</c:v>
              </c:pt>
              <c:pt idx="5">
                <c:v>28856</c:v>
              </c:pt>
              <c:pt idx="6">
                <c:v>29221</c:v>
              </c:pt>
              <c:pt idx="7">
                <c:v>29587</c:v>
              </c:pt>
              <c:pt idx="8">
                <c:v>29952</c:v>
              </c:pt>
              <c:pt idx="9">
                <c:v>30317</c:v>
              </c:pt>
              <c:pt idx="10">
                <c:v>30682</c:v>
              </c:pt>
              <c:pt idx="11">
                <c:v>31048</c:v>
              </c:pt>
              <c:pt idx="12">
                <c:v>31413</c:v>
              </c:pt>
              <c:pt idx="13">
                <c:v>31778</c:v>
              </c:pt>
              <c:pt idx="14">
                <c:v>32143</c:v>
              </c:pt>
              <c:pt idx="15">
                <c:v>32509</c:v>
              </c:pt>
              <c:pt idx="16">
                <c:v>32874</c:v>
              </c:pt>
              <c:pt idx="17">
                <c:v>33239</c:v>
              </c:pt>
              <c:pt idx="18">
                <c:v>33604</c:v>
              </c:pt>
              <c:pt idx="19">
                <c:v>33970</c:v>
              </c:pt>
              <c:pt idx="20">
                <c:v>34335</c:v>
              </c:pt>
              <c:pt idx="21">
                <c:v>34700</c:v>
              </c:pt>
              <c:pt idx="22">
                <c:v>35065</c:v>
              </c:pt>
              <c:pt idx="23">
                <c:v>35431</c:v>
              </c:pt>
              <c:pt idx="24">
                <c:v>35796</c:v>
              </c:pt>
              <c:pt idx="25">
                <c:v>36161</c:v>
              </c:pt>
              <c:pt idx="26">
                <c:v>36526</c:v>
              </c:pt>
              <c:pt idx="27">
                <c:v>36892</c:v>
              </c:pt>
              <c:pt idx="28">
                <c:v>37257</c:v>
              </c:pt>
              <c:pt idx="29">
                <c:v>37622</c:v>
              </c:pt>
              <c:pt idx="30">
                <c:v>37987</c:v>
              </c:pt>
              <c:pt idx="31">
                <c:v>38353</c:v>
              </c:pt>
              <c:pt idx="32">
                <c:v>38718</c:v>
              </c:pt>
              <c:pt idx="33">
                <c:v>39083</c:v>
              </c:pt>
              <c:pt idx="34">
                <c:v>39448</c:v>
              </c:pt>
              <c:pt idx="35">
                <c:v>39814</c:v>
              </c:pt>
              <c:pt idx="36">
                <c:v>40179</c:v>
              </c:pt>
              <c:pt idx="37">
                <c:v>40544</c:v>
              </c:pt>
              <c:pt idx="38">
                <c:v>40909</c:v>
              </c:pt>
              <c:pt idx="39">
                <c:v>41275</c:v>
              </c:pt>
              <c:pt idx="40">
                <c:v>41640</c:v>
              </c:pt>
            </c:numLit>
          </c:cat>
          <c:val>
            <c:numLit>
              <c:formatCode>General</c:formatCode>
              <c:ptCount val="41"/>
              <c:pt idx="0">
                <c:v>73.432000000000016</c:v>
              </c:pt>
              <c:pt idx="1">
                <c:v>256.18899999999996</c:v>
              </c:pt>
              <c:pt idx="2">
                <c:v>449.78899999999999</c:v>
              </c:pt>
              <c:pt idx="3">
                <c:v>984.85699999999997</c:v>
              </c:pt>
              <c:pt idx="4">
                <c:v>1509.1530000000002</c:v>
              </c:pt>
              <c:pt idx="5">
                <c:v>2148.0790000000002</c:v>
              </c:pt>
              <c:pt idx="6">
                <c:v>2479.2849999999999</c:v>
              </c:pt>
              <c:pt idx="7">
                <c:v>2446.09</c:v>
              </c:pt>
              <c:pt idx="8">
                <c:v>1591.5790000000002</c:v>
              </c:pt>
              <c:pt idx="9">
                <c:v>1330.6439999999998</c:v>
              </c:pt>
              <c:pt idx="10">
                <c:v>1357.683</c:v>
              </c:pt>
              <c:pt idx="11">
                <c:v>1113.4870000000001</c:v>
              </c:pt>
              <c:pt idx="12">
                <c:v>848.75299999999993</c:v>
              </c:pt>
              <c:pt idx="13">
                <c:v>790.75699999999983</c:v>
              </c:pt>
              <c:pt idx="14">
                <c:v>768.87999999999988</c:v>
              </c:pt>
              <c:pt idx="15">
                <c:v>719.31799999999987</c:v>
              </c:pt>
              <c:pt idx="16">
                <c:v>752.57500000000016</c:v>
              </c:pt>
              <c:pt idx="17">
                <c:v>827.37199999999984</c:v>
              </c:pt>
              <c:pt idx="18">
                <c:v>755.40300000000002</c:v>
              </c:pt>
              <c:pt idx="19">
                <c:v>790.73900000000003</c:v>
              </c:pt>
              <c:pt idx="20">
                <c:v>840.56700000000001</c:v>
              </c:pt>
              <c:pt idx="21">
                <c:v>914.84900000000005</c:v>
              </c:pt>
              <c:pt idx="22">
                <c:v>815.52099999999996</c:v>
              </c:pt>
              <c:pt idx="23">
                <c:v>802.69299999999998</c:v>
              </c:pt>
              <c:pt idx="24">
                <c:v>881.27</c:v>
              </c:pt>
              <c:pt idx="25">
                <c:v>858.20299999999997</c:v>
              </c:pt>
              <c:pt idx="26">
                <c:v>842.50300000000004</c:v>
              </c:pt>
              <c:pt idx="27">
                <c:v>930.90800000000002</c:v>
              </c:pt>
              <c:pt idx="28">
                <c:v>1013.918</c:v>
              </c:pt>
              <c:pt idx="29">
                <c:v>1000.0290000000001</c:v>
              </c:pt>
              <c:pt idx="30">
                <c:v>1117.7959680953784</c:v>
              </c:pt>
              <c:pt idx="31">
                <c:v>1127.948216441303</c:v>
              </c:pt>
              <c:pt idx="32">
                <c:v>1199.2525164830677</c:v>
              </c:pt>
              <c:pt idx="33">
                <c:v>1440.6421801413444</c:v>
              </c:pt>
              <c:pt idx="34">
                <c:v>1627.2162264388105</c:v>
              </c:pt>
              <c:pt idx="35">
                <c:v>2825.5183814441389</c:v>
              </c:pt>
              <c:pt idx="36">
                <c:v>2859.4491854831185</c:v>
              </c:pt>
              <c:pt idx="37">
                <c:v>3562.5132263559744</c:v>
              </c:pt>
              <c:pt idx="38">
                <c:v>3557.7533137414093</c:v>
              </c:pt>
              <c:pt idx="39">
                <c:v>3030.3390398875681</c:v>
              </c:pt>
              <c:pt idx="40">
                <c:v>2310.2778492789671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82EF-465F-A7AE-B3D6B0BDF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756096"/>
        <c:axId val="336770176"/>
      </c:lineChart>
      <c:lineChart>
        <c:grouping val="standard"/>
        <c:varyColors val="0"/>
        <c:ser>
          <c:idx val="2"/>
          <c:order val="1"/>
          <c:tx>
            <c:v>Oil Price (2014 USD/bbl, right scale)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Lit>
              <c:formatCode>General</c:formatCode>
              <c:ptCount val="41"/>
              <c:pt idx="0">
                <c:v>27030</c:v>
              </c:pt>
              <c:pt idx="1">
                <c:v>27395</c:v>
              </c:pt>
              <c:pt idx="2">
                <c:v>27760</c:v>
              </c:pt>
              <c:pt idx="3">
                <c:v>28126</c:v>
              </c:pt>
              <c:pt idx="4">
                <c:v>28491</c:v>
              </c:pt>
              <c:pt idx="5">
                <c:v>28856</c:v>
              </c:pt>
              <c:pt idx="6">
                <c:v>29221</c:v>
              </c:pt>
              <c:pt idx="7">
                <c:v>29587</c:v>
              </c:pt>
              <c:pt idx="8">
                <c:v>29952</c:v>
              </c:pt>
              <c:pt idx="9">
                <c:v>30317</c:v>
              </c:pt>
              <c:pt idx="10">
                <c:v>30682</c:v>
              </c:pt>
              <c:pt idx="11">
                <c:v>31048</c:v>
              </c:pt>
              <c:pt idx="12">
                <c:v>31413</c:v>
              </c:pt>
              <c:pt idx="13">
                <c:v>31778</c:v>
              </c:pt>
              <c:pt idx="14">
                <c:v>32143</c:v>
              </c:pt>
              <c:pt idx="15">
                <c:v>32509</c:v>
              </c:pt>
              <c:pt idx="16">
                <c:v>32874</c:v>
              </c:pt>
              <c:pt idx="17">
                <c:v>33239</c:v>
              </c:pt>
              <c:pt idx="18">
                <c:v>33604</c:v>
              </c:pt>
              <c:pt idx="19">
                <c:v>33970</c:v>
              </c:pt>
              <c:pt idx="20">
                <c:v>34335</c:v>
              </c:pt>
              <c:pt idx="21">
                <c:v>34700</c:v>
              </c:pt>
              <c:pt idx="22">
                <c:v>35065</c:v>
              </c:pt>
              <c:pt idx="23">
                <c:v>35431</c:v>
              </c:pt>
              <c:pt idx="24">
                <c:v>35796</c:v>
              </c:pt>
              <c:pt idx="25">
                <c:v>36161</c:v>
              </c:pt>
              <c:pt idx="26">
                <c:v>36526</c:v>
              </c:pt>
              <c:pt idx="27">
                <c:v>36892</c:v>
              </c:pt>
              <c:pt idx="28">
                <c:v>37257</c:v>
              </c:pt>
              <c:pt idx="29">
                <c:v>37622</c:v>
              </c:pt>
              <c:pt idx="30">
                <c:v>37987</c:v>
              </c:pt>
              <c:pt idx="31">
                <c:v>38353</c:v>
              </c:pt>
              <c:pt idx="32">
                <c:v>38718</c:v>
              </c:pt>
              <c:pt idx="33">
                <c:v>39083</c:v>
              </c:pt>
              <c:pt idx="34">
                <c:v>39448</c:v>
              </c:pt>
              <c:pt idx="35">
                <c:v>39814</c:v>
              </c:pt>
              <c:pt idx="36">
                <c:v>40179</c:v>
              </c:pt>
              <c:pt idx="37">
                <c:v>40544</c:v>
              </c:pt>
              <c:pt idx="38">
                <c:v>40909</c:v>
              </c:pt>
              <c:pt idx="39">
                <c:v>41275</c:v>
              </c:pt>
              <c:pt idx="40">
                <c:v>41640</c:v>
              </c:pt>
            </c:numLit>
          </c:cat>
          <c:val>
            <c:numLit>
              <c:formatCode>General</c:formatCode>
              <c:ptCount val="41"/>
              <c:pt idx="0">
                <c:v>49.237476825816458</c:v>
              </c:pt>
              <c:pt idx="1">
                <c:v>40.070974078779514</c:v>
              </c:pt>
              <c:pt idx="2">
                <c:v>43.331343741733292</c:v>
              </c:pt>
              <c:pt idx="3">
                <c:v>44.327786712780181</c:v>
              </c:pt>
              <c:pt idx="4">
                <c:v>41.247099292830598</c:v>
              </c:pt>
              <c:pt idx="5">
                <c:v>85.740521942669176</c:v>
              </c:pt>
              <c:pt idx="6">
                <c:v>92.803030852374903</c:v>
              </c:pt>
              <c:pt idx="7">
                <c:v>82.154302307997398</c:v>
              </c:pt>
              <c:pt idx="8">
                <c:v>70.484265788566915</c:v>
              </c:pt>
              <c:pt idx="9">
                <c:v>60.430295586525745</c:v>
              </c:pt>
              <c:pt idx="10">
                <c:v>56.322909036803317</c:v>
              </c:pt>
              <c:pt idx="11">
                <c:v>52.42609546051338</c:v>
              </c:pt>
              <c:pt idx="12">
                <c:v>26.863698746901097</c:v>
              </c:pt>
              <c:pt idx="13">
                <c:v>33.459285852091426</c:v>
              </c:pt>
              <c:pt idx="14">
                <c:v>26.258990507530434</c:v>
              </c:pt>
              <c:pt idx="15">
                <c:v>30.801121687035906</c:v>
              </c:pt>
              <c:pt idx="16">
                <c:v>38.593734996526003</c:v>
              </c:pt>
              <c:pt idx="17">
                <c:v>31.476155162377434</c:v>
              </c:pt>
              <c:pt idx="18">
                <c:v>29.900542831605058</c:v>
              </c:pt>
              <c:pt idx="19">
                <c:v>25.570237007078834</c:v>
              </c:pt>
              <c:pt idx="20">
                <c:v>23.311472810598843</c:v>
              </c:pt>
              <c:pt idx="21">
                <c:v>24.61001445195852</c:v>
              </c:pt>
              <c:pt idx="22">
                <c:v>28.983327528895693</c:v>
              </c:pt>
              <c:pt idx="23">
                <c:v>26.632039840551535</c:v>
              </c:pt>
              <c:pt idx="24">
                <c:v>17.530035686584579</c:v>
              </c:pt>
              <c:pt idx="25">
                <c:v>24.025964095431728</c:v>
              </c:pt>
              <c:pt idx="26">
                <c:v>37.571524830284886</c:v>
              </c:pt>
              <c:pt idx="27">
                <c:v>31.67875511723792</c:v>
              </c:pt>
              <c:pt idx="28">
                <c:v>31.949580374124334</c:v>
              </c:pt>
              <c:pt idx="29">
                <c:v>36.15456052998438</c:v>
              </c:pt>
              <c:pt idx="30">
                <c:v>46.705562849836582</c:v>
              </c:pt>
              <c:pt idx="31">
                <c:v>64.315742701235664</c:v>
              </c:pt>
              <c:pt idx="32">
                <c:v>74.957184240415089</c:v>
              </c:pt>
              <c:pt idx="33">
                <c:v>81.190597688387811</c:v>
              </c:pt>
              <c:pt idx="34">
                <c:v>106.9489671951666</c:v>
              </c:pt>
              <c:pt idx="35">
                <c:v>67.233891858846576</c:v>
              </c:pt>
              <c:pt idx="36">
                <c:v>85.503718760605153</c:v>
              </c:pt>
              <c:pt idx="37">
                <c:v>116.72406971605844</c:v>
              </c:pt>
              <c:pt idx="38">
                <c:v>115.65391644102378</c:v>
              </c:pt>
              <c:pt idx="39">
                <c:v>110.63195578681585</c:v>
              </c:pt>
              <c:pt idx="40">
                <c:v>98.943297493569233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1-82EF-465F-A7AE-B3D6B0BDF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773504"/>
        <c:axId val="336771712"/>
      </c:lineChart>
      <c:catAx>
        <c:axId val="336756096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crossAx val="336770176"/>
        <c:crosses val="autoZero"/>
        <c:auto val="1"/>
        <c:lblAlgn val="ctr"/>
        <c:lblOffset val="100"/>
        <c:tickLblSkip val="5"/>
        <c:noMultiLvlLbl val="1"/>
      </c:catAx>
      <c:valAx>
        <c:axId val="336770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6756096"/>
        <c:crosses val="autoZero"/>
        <c:crossBetween val="between"/>
      </c:valAx>
      <c:valAx>
        <c:axId val="3367717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336773504"/>
        <c:crosses val="max"/>
        <c:crossBetween val="between"/>
      </c:valAx>
      <c:catAx>
        <c:axId val="336773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36771712"/>
        <c:crosses val="autoZero"/>
        <c:auto val="1"/>
        <c:lblAlgn val="ctr"/>
        <c:lblOffset val="100"/>
        <c:noMultiLvlLbl val="1"/>
      </c:catAx>
    </c:plotArea>
    <c:legend>
      <c:legendPos val="t"/>
      <c:layout>
        <c:manualLayout>
          <c:xMode val="edge"/>
          <c:yMode val="edge"/>
          <c:x val="8.8397286606779799E-2"/>
          <c:y val="0.12737983624984617"/>
          <c:w val="0.52058703929614436"/>
          <c:h val="0.153008943530275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Hourly Breakdown of Renewable Resources  </a:t>
            </a:r>
          </a:p>
          <a:p>
            <a:pPr>
              <a:defRPr/>
            </a:pPr>
            <a:r>
              <a:rPr lang="en-US" sz="1000" dirty="0"/>
              <a:t>California Independent System Operator (Nov 14, 2017)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Sheet1!$B$2</c:f>
              <c:strCache>
                <c:ptCount val="1"/>
                <c:pt idx="0">
                  <c:v>GEOTHERMAL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Sheet1!$B$3:$B$26</c:f>
              <c:numCache>
                <c:formatCode>General</c:formatCode>
                <c:ptCount val="24"/>
                <c:pt idx="0">
                  <c:v>712</c:v>
                </c:pt>
                <c:pt idx="1">
                  <c:v>712</c:v>
                </c:pt>
                <c:pt idx="2">
                  <c:v>664</c:v>
                </c:pt>
                <c:pt idx="3">
                  <c:v>654</c:v>
                </c:pt>
                <c:pt idx="4">
                  <c:v>655</c:v>
                </c:pt>
                <c:pt idx="5">
                  <c:v>677</c:v>
                </c:pt>
                <c:pt idx="6">
                  <c:v>713</c:v>
                </c:pt>
                <c:pt idx="7">
                  <c:v>716</c:v>
                </c:pt>
                <c:pt idx="8">
                  <c:v>715</c:v>
                </c:pt>
                <c:pt idx="9">
                  <c:v>714</c:v>
                </c:pt>
                <c:pt idx="10">
                  <c:v>713</c:v>
                </c:pt>
                <c:pt idx="11">
                  <c:v>712</c:v>
                </c:pt>
                <c:pt idx="12">
                  <c:v>710</c:v>
                </c:pt>
                <c:pt idx="13">
                  <c:v>709</c:v>
                </c:pt>
                <c:pt idx="14">
                  <c:v>664</c:v>
                </c:pt>
                <c:pt idx="15">
                  <c:v>598</c:v>
                </c:pt>
                <c:pt idx="16">
                  <c:v>618</c:v>
                </c:pt>
                <c:pt idx="17">
                  <c:v>636</c:v>
                </c:pt>
                <c:pt idx="18">
                  <c:v>643</c:v>
                </c:pt>
                <c:pt idx="19">
                  <c:v>700</c:v>
                </c:pt>
                <c:pt idx="20">
                  <c:v>768</c:v>
                </c:pt>
                <c:pt idx="21">
                  <c:v>771</c:v>
                </c:pt>
                <c:pt idx="22">
                  <c:v>772</c:v>
                </c:pt>
                <c:pt idx="23">
                  <c:v>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C-4F60-9D22-729E510E6BA8}"/>
            </c:ext>
          </c:extLst>
        </c:ser>
        <c:ser>
          <c:idx val="2"/>
          <c:order val="1"/>
          <c:tx>
            <c:strRef>
              <c:f>Sheet1!$C$2</c:f>
              <c:strCache>
                <c:ptCount val="1"/>
                <c:pt idx="0">
                  <c:v>BIOMASS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Sheet1!$C$3:$C$26</c:f>
              <c:numCache>
                <c:formatCode>General</c:formatCode>
                <c:ptCount val="24"/>
                <c:pt idx="0">
                  <c:v>354</c:v>
                </c:pt>
                <c:pt idx="1">
                  <c:v>352</c:v>
                </c:pt>
                <c:pt idx="2">
                  <c:v>351</c:v>
                </c:pt>
                <c:pt idx="3">
                  <c:v>354</c:v>
                </c:pt>
                <c:pt idx="4">
                  <c:v>357</c:v>
                </c:pt>
                <c:pt idx="5">
                  <c:v>354</c:v>
                </c:pt>
                <c:pt idx="6">
                  <c:v>364</c:v>
                </c:pt>
                <c:pt idx="7">
                  <c:v>371</c:v>
                </c:pt>
                <c:pt idx="8">
                  <c:v>375</c:v>
                </c:pt>
                <c:pt idx="9">
                  <c:v>375</c:v>
                </c:pt>
                <c:pt idx="10">
                  <c:v>371</c:v>
                </c:pt>
                <c:pt idx="11">
                  <c:v>371</c:v>
                </c:pt>
                <c:pt idx="12">
                  <c:v>372</c:v>
                </c:pt>
                <c:pt idx="13">
                  <c:v>374</c:v>
                </c:pt>
                <c:pt idx="14">
                  <c:v>373</c:v>
                </c:pt>
                <c:pt idx="15">
                  <c:v>376</c:v>
                </c:pt>
                <c:pt idx="16">
                  <c:v>377</c:v>
                </c:pt>
                <c:pt idx="17">
                  <c:v>376</c:v>
                </c:pt>
                <c:pt idx="18">
                  <c:v>376</c:v>
                </c:pt>
                <c:pt idx="19">
                  <c:v>373</c:v>
                </c:pt>
                <c:pt idx="20">
                  <c:v>371</c:v>
                </c:pt>
                <c:pt idx="21">
                  <c:v>366</c:v>
                </c:pt>
                <c:pt idx="22">
                  <c:v>352</c:v>
                </c:pt>
                <c:pt idx="23">
                  <c:v>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1C-4F60-9D22-729E510E6BA8}"/>
            </c:ext>
          </c:extLst>
        </c:ser>
        <c:ser>
          <c:idx val="3"/>
          <c:order val="2"/>
          <c:tx>
            <c:strRef>
              <c:f>Sheet1!$D$2</c:f>
              <c:strCache>
                <c:ptCount val="1"/>
                <c:pt idx="0">
                  <c:v>BIOGAS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Sheet1!$D$3:$D$26</c:f>
              <c:numCache>
                <c:formatCode>General</c:formatCode>
                <c:ptCount val="24"/>
                <c:pt idx="0">
                  <c:v>226</c:v>
                </c:pt>
                <c:pt idx="1">
                  <c:v>226</c:v>
                </c:pt>
                <c:pt idx="2">
                  <c:v>227</c:v>
                </c:pt>
                <c:pt idx="3">
                  <c:v>226</c:v>
                </c:pt>
                <c:pt idx="4">
                  <c:v>226</c:v>
                </c:pt>
                <c:pt idx="5">
                  <c:v>226</c:v>
                </c:pt>
                <c:pt idx="6">
                  <c:v>222</c:v>
                </c:pt>
                <c:pt idx="7">
                  <c:v>220</c:v>
                </c:pt>
                <c:pt idx="8">
                  <c:v>210</c:v>
                </c:pt>
                <c:pt idx="9">
                  <c:v>214</c:v>
                </c:pt>
                <c:pt idx="10">
                  <c:v>214</c:v>
                </c:pt>
                <c:pt idx="11">
                  <c:v>210</c:v>
                </c:pt>
                <c:pt idx="12">
                  <c:v>213</c:v>
                </c:pt>
                <c:pt idx="13">
                  <c:v>218</c:v>
                </c:pt>
                <c:pt idx="14">
                  <c:v>224</c:v>
                </c:pt>
                <c:pt idx="15">
                  <c:v>231</c:v>
                </c:pt>
                <c:pt idx="16">
                  <c:v>239</c:v>
                </c:pt>
                <c:pt idx="17">
                  <c:v>237</c:v>
                </c:pt>
                <c:pt idx="18">
                  <c:v>238</c:v>
                </c:pt>
                <c:pt idx="19">
                  <c:v>237</c:v>
                </c:pt>
                <c:pt idx="20">
                  <c:v>234</c:v>
                </c:pt>
                <c:pt idx="21">
                  <c:v>233</c:v>
                </c:pt>
                <c:pt idx="22">
                  <c:v>235</c:v>
                </c:pt>
                <c:pt idx="23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1C-4F60-9D22-729E510E6BA8}"/>
            </c:ext>
          </c:extLst>
        </c:ser>
        <c:ser>
          <c:idx val="4"/>
          <c:order val="3"/>
          <c:tx>
            <c:strRef>
              <c:f>Sheet1!$E$2</c:f>
              <c:strCache>
                <c:ptCount val="1"/>
                <c:pt idx="0">
                  <c:v>SMALL HYDRO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Sheet1!$E$3:$E$26</c:f>
              <c:numCache>
                <c:formatCode>General</c:formatCode>
                <c:ptCount val="24"/>
                <c:pt idx="0">
                  <c:v>316</c:v>
                </c:pt>
                <c:pt idx="1">
                  <c:v>276</c:v>
                </c:pt>
                <c:pt idx="2">
                  <c:v>274</c:v>
                </c:pt>
                <c:pt idx="3">
                  <c:v>271</c:v>
                </c:pt>
                <c:pt idx="4">
                  <c:v>270</c:v>
                </c:pt>
                <c:pt idx="5">
                  <c:v>434</c:v>
                </c:pt>
                <c:pt idx="6">
                  <c:v>491</c:v>
                </c:pt>
                <c:pt idx="7">
                  <c:v>346</c:v>
                </c:pt>
                <c:pt idx="8">
                  <c:v>317</c:v>
                </c:pt>
                <c:pt idx="9">
                  <c:v>286</c:v>
                </c:pt>
                <c:pt idx="10">
                  <c:v>284</c:v>
                </c:pt>
                <c:pt idx="11">
                  <c:v>290</c:v>
                </c:pt>
                <c:pt idx="12">
                  <c:v>265</c:v>
                </c:pt>
                <c:pt idx="13">
                  <c:v>266</c:v>
                </c:pt>
                <c:pt idx="14">
                  <c:v>285</c:v>
                </c:pt>
                <c:pt idx="15">
                  <c:v>517</c:v>
                </c:pt>
                <c:pt idx="16">
                  <c:v>552</c:v>
                </c:pt>
                <c:pt idx="17">
                  <c:v>569</c:v>
                </c:pt>
                <c:pt idx="18">
                  <c:v>606</c:v>
                </c:pt>
                <c:pt idx="19">
                  <c:v>583</c:v>
                </c:pt>
                <c:pt idx="20">
                  <c:v>575</c:v>
                </c:pt>
                <c:pt idx="21">
                  <c:v>525</c:v>
                </c:pt>
                <c:pt idx="22">
                  <c:v>446</c:v>
                </c:pt>
                <c:pt idx="23">
                  <c:v>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1C-4F60-9D22-729E510E6BA8}"/>
            </c:ext>
          </c:extLst>
        </c:ser>
        <c:ser>
          <c:idx val="5"/>
          <c:order val="4"/>
          <c:tx>
            <c:strRef>
              <c:f>Sheet1!$F$2</c:f>
              <c:strCache>
                <c:ptCount val="1"/>
                <c:pt idx="0">
                  <c:v>WIND TOTAL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Sheet1!$F$3:$F$26</c:f>
              <c:numCache>
                <c:formatCode>General</c:formatCode>
                <c:ptCount val="24"/>
                <c:pt idx="0">
                  <c:v>2638</c:v>
                </c:pt>
                <c:pt idx="1">
                  <c:v>2607</c:v>
                </c:pt>
                <c:pt idx="2">
                  <c:v>2210</c:v>
                </c:pt>
                <c:pt idx="3">
                  <c:v>2021</c:v>
                </c:pt>
                <c:pt idx="4">
                  <c:v>2199</c:v>
                </c:pt>
                <c:pt idx="5">
                  <c:v>2112</c:v>
                </c:pt>
                <c:pt idx="6">
                  <c:v>2225</c:v>
                </c:pt>
                <c:pt idx="7">
                  <c:v>2205</c:v>
                </c:pt>
                <c:pt idx="8">
                  <c:v>2000</c:v>
                </c:pt>
                <c:pt idx="9">
                  <c:v>1849</c:v>
                </c:pt>
                <c:pt idx="10">
                  <c:v>2013</c:v>
                </c:pt>
                <c:pt idx="11">
                  <c:v>2151</c:v>
                </c:pt>
                <c:pt idx="12">
                  <c:v>2338</c:v>
                </c:pt>
                <c:pt idx="13">
                  <c:v>2423</c:v>
                </c:pt>
                <c:pt idx="14">
                  <c:v>2579</c:v>
                </c:pt>
                <c:pt idx="15">
                  <c:v>2668</c:v>
                </c:pt>
                <c:pt idx="16">
                  <c:v>2757</c:v>
                </c:pt>
                <c:pt idx="17">
                  <c:v>2600</c:v>
                </c:pt>
                <c:pt idx="18">
                  <c:v>2451</c:v>
                </c:pt>
                <c:pt idx="19">
                  <c:v>2353</c:v>
                </c:pt>
                <c:pt idx="20">
                  <c:v>2456</c:v>
                </c:pt>
                <c:pt idx="21">
                  <c:v>2040</c:v>
                </c:pt>
                <c:pt idx="22">
                  <c:v>1624</c:v>
                </c:pt>
                <c:pt idx="23">
                  <c:v>1602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1C-4F60-9D22-729E510E6BA8}"/>
            </c:ext>
          </c:extLst>
        </c:ser>
        <c:ser>
          <c:idx val="6"/>
          <c:order val="5"/>
          <c:tx>
            <c:strRef>
              <c:f>Sheet1!$G$2</c:f>
              <c:strCache>
                <c:ptCount val="1"/>
                <c:pt idx="0">
                  <c:v>SOLAR PV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Sheet1!$G$3:$G$26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188</c:v>
                </c:pt>
                <c:pt idx="7">
                  <c:v>2455</c:v>
                </c:pt>
                <c:pt idx="8">
                  <c:v>5472</c:v>
                </c:pt>
                <c:pt idx="9">
                  <c:v>6788</c:v>
                </c:pt>
                <c:pt idx="10">
                  <c:v>6890</c:v>
                </c:pt>
                <c:pt idx="11">
                  <c:v>6941</c:v>
                </c:pt>
                <c:pt idx="12">
                  <c:v>6805</c:v>
                </c:pt>
                <c:pt idx="13">
                  <c:v>6639</c:v>
                </c:pt>
                <c:pt idx="14">
                  <c:v>5532</c:v>
                </c:pt>
                <c:pt idx="15">
                  <c:v>3146</c:v>
                </c:pt>
                <c:pt idx="16">
                  <c:v>398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1C-4F60-9D22-729E510E6BA8}"/>
            </c:ext>
          </c:extLst>
        </c:ser>
        <c:ser>
          <c:idx val="7"/>
          <c:order val="6"/>
          <c:tx>
            <c:strRef>
              <c:f>Sheet1!$H$2</c:f>
              <c:strCache>
                <c:ptCount val="1"/>
                <c:pt idx="0">
                  <c:v>SOLAR THERMAL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Sheet1!$H$3:$H$26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55</c:v>
                </c:pt>
                <c:pt idx="9">
                  <c:v>197</c:v>
                </c:pt>
                <c:pt idx="10">
                  <c:v>377</c:v>
                </c:pt>
                <c:pt idx="11">
                  <c:v>382</c:v>
                </c:pt>
                <c:pt idx="12">
                  <c:v>369</c:v>
                </c:pt>
                <c:pt idx="13">
                  <c:v>397</c:v>
                </c:pt>
                <c:pt idx="14">
                  <c:v>270</c:v>
                </c:pt>
                <c:pt idx="15">
                  <c:v>186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1C-4F60-9D22-729E510E6B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7440319"/>
        <c:axId val="552757807"/>
      </c:barChart>
      <c:catAx>
        <c:axId val="607440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of the 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57807"/>
        <c:crosses val="autoZero"/>
        <c:auto val="1"/>
        <c:lblAlgn val="ctr"/>
        <c:lblOffset val="100"/>
        <c:noMultiLvlLbl val="0"/>
      </c:catAx>
      <c:valAx>
        <c:axId val="55275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440319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GW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254361587154546E-2"/>
          <c:y val="0.85497357364562343"/>
          <c:w val="0.92047166898255361"/>
          <c:h val="0.14502642635437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0.00303</cdr:x>
      <cdr:y>0.94057</cdr:y>
    </cdr:from>
    <cdr:to>
      <cdr:x>0.9685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618C09C-2B15-4023-8A05-6B23758BC066}"/>
            </a:ext>
          </a:extLst>
        </cdr:cNvPr>
        <cdr:cNvSpPr txBox="1"/>
      </cdr:nvSpPr>
      <cdr:spPr>
        <a:xfrm xmlns:a="http://schemas.openxmlformats.org/drawingml/2006/main">
          <a:off x="23813" y="4371975"/>
          <a:ext cx="759142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/>
            <a:t>Source: IEA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0.00303</cdr:x>
      <cdr:y>0.94057</cdr:y>
    </cdr:from>
    <cdr:to>
      <cdr:x>0.9685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618C09C-2B15-4023-8A05-6B23758BC066}"/>
            </a:ext>
          </a:extLst>
        </cdr:cNvPr>
        <cdr:cNvSpPr txBox="1"/>
      </cdr:nvSpPr>
      <cdr:spPr>
        <a:xfrm xmlns:a="http://schemas.openxmlformats.org/drawingml/2006/main">
          <a:off x="23813" y="4371975"/>
          <a:ext cx="759142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/>
            <a:t>Source: IEA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0.94732</cdr:y>
    </cdr:from>
    <cdr:to>
      <cdr:x>1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5834ACF-4581-469E-A169-D0FC79271B5F}"/>
            </a:ext>
          </a:extLst>
        </cdr:cNvPr>
        <cdr:cNvSpPr txBox="1"/>
      </cdr:nvSpPr>
      <cdr:spPr>
        <a:xfrm xmlns:a="http://schemas.openxmlformats.org/drawingml/2006/main">
          <a:off x="0" y="4163261"/>
          <a:ext cx="5297865" cy="231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Source: IEA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0.01406</cdr:x>
      <cdr:y>0.02211</cdr:y>
    </cdr:from>
    <cdr:to>
      <cdr:x>0.37412</cdr:x>
      <cdr:y>0.12039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" y="85726"/>
          <a:ext cx="2438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0.99826</cdr:x>
      <cdr:y>0.11806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5476874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1" baseline="0" dirty="0">
              <a:latin typeface="Arial" pitchFamily="34" charset="0"/>
              <a:cs typeface="Arial" pitchFamily="34" charset="0"/>
            </a:rPr>
            <a:t> </a:t>
          </a:r>
          <a:r>
            <a:rPr lang="en-US" sz="1000" b="1" dirty="0">
              <a:latin typeface="Arial" pitchFamily="34" charset="0"/>
              <a:cs typeface="Arial" pitchFamily="34" charset="0"/>
            </a:rPr>
            <a:t>OECD Research, Development and Demonstration and Oil Price</a:t>
          </a:r>
        </a:p>
      </cdr:txBody>
    </cdr:sp>
  </cdr:relSizeAnchor>
  <cdr:relSizeAnchor xmlns:cdr="http://schemas.openxmlformats.org/drawingml/2006/chartDrawing">
    <cdr:from>
      <cdr:x>0</cdr:x>
      <cdr:y>0.92737</cdr:y>
    </cdr:from>
    <cdr:to>
      <cdr:x>0.94191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2543961"/>
          <a:ext cx="5167695" cy="199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>
              <a:latin typeface="Arial" pitchFamily="34" charset="0"/>
              <a:cs typeface="Arial" pitchFamily="34" charset="0"/>
            </a:rPr>
            <a:t>Source: </a:t>
          </a:r>
          <a:r>
            <a:rPr lang="en-US" sz="800" baseline="0">
              <a:latin typeface="Arial" pitchFamily="34" charset="0"/>
              <a:cs typeface="Arial" pitchFamily="34" charset="0"/>
            </a:rPr>
            <a:t> International Energy Agency, Energy Technology RD&amp;D (2015).</a:t>
          </a:r>
          <a:endParaRPr lang="en-US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C000A-B70D-4E9A-B86F-059187FBC40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8347B-1259-4DF9-9B45-6EFE87944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433A4-1018-4C8D-80E3-0C40F31C8B96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876FA-407B-4A23-AEF2-EBF4AFCC8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6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1E346-B82B-453E-82CA-A8EFC976E9D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DB0A9-ADD6-475C-881C-BEB77D613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17758-944C-4F89-AC86-6F7B3064F3A5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A4B1E-E015-4E37-8646-54B2E8C3F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4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D6CB-8471-442E-A8BC-D3FA999815B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AE0B-C6A0-41E7-B94B-0012E7901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9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44F6-F25E-400D-AC15-89A3E9412A65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EFDF4-37DE-4E0C-BD0E-7533F5892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4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7E32B-94FC-4116-8FB4-EE503F2A681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0777-C047-42FB-AAEB-7C2E9D050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1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A4352-2958-44B8-9EAA-81267CBC6BDE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40668-8152-48EF-9A55-7B60A3F16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2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091C8-7552-4AF4-9E4D-B2A450786AB6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0FB15-7156-4E10-B935-9B31E90F9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596F5-C40C-444E-9D0B-4A0A7D29DDC2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4433-B9A6-4666-A91E-42F923669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3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507B-DB69-460E-9A24-BE4BE39B1B2F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9826-1392-48CE-8A3C-53DD903D8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5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3947BD-C540-490A-9C60-FD765CB5EAD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069DD3-ACE8-4FB9-97D8-4DED0832E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3187"/>
          </a:xfrm>
        </p:spPr>
        <p:txBody>
          <a:bodyPr/>
          <a:lstStyle/>
          <a:p>
            <a:pPr eaLnBrk="1" hangingPunct="1"/>
            <a:r>
              <a:rPr lang="en-GB" altLang="en-US"/>
              <a:t>The End of the Age of Oil </a:t>
            </a:r>
            <a:endParaRPr lang="en-US" altLang="en-US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Akito Matsumoto</a:t>
            </a:r>
          </a:p>
          <a:p>
            <a:pPr eaLnBrk="1" hangingPunct="1"/>
            <a:r>
              <a:rPr lang="en-US" altLang="en-US"/>
              <a:t>Acting Chief of Commodities Unit</a:t>
            </a:r>
          </a:p>
          <a:p>
            <a:pPr eaLnBrk="1" hangingPunct="1"/>
            <a:r>
              <a:rPr lang="en-US" altLang="en-US"/>
              <a:t>Research Department, IMF</a:t>
            </a:r>
          </a:p>
          <a:p>
            <a:pPr algn="l" eaLnBrk="1" hangingPunct="1"/>
            <a:endParaRPr lang="en-US" altLang="en-US" sz="1800" b="1"/>
          </a:p>
          <a:p>
            <a:pPr algn="l" eaLnBrk="1" hangingPunct="1"/>
            <a:r>
              <a:rPr lang="en-US" altLang="en-US" sz="1800" b="1"/>
              <a:t>Disclaimer:</a:t>
            </a:r>
            <a:r>
              <a:rPr lang="en-US" altLang="en-US" sz="1800"/>
              <a:t> The views expressed in this presentation are those of the author and do not necessarily represent the views of the IMF, its Executive Board, or IMF management.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>
          <a:xfrm>
            <a:off x="1922463" y="2625725"/>
            <a:ext cx="8867775" cy="1325563"/>
          </a:xfrm>
        </p:spPr>
        <p:txBody>
          <a:bodyPr/>
          <a:lstStyle/>
          <a:p>
            <a:pPr algn="ctr"/>
            <a:r>
              <a:rPr lang="en-US" altLang="en-US" sz="9600"/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Oil occupied dominant share of primary energy supply, but 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Oil’s share of primary energy supply continues to decline</a:t>
            </a:r>
          </a:p>
          <a:p>
            <a:pPr eaLnBrk="1" hangingPunct="1"/>
            <a:r>
              <a:rPr lang="en-US" altLang="en-US" dirty="0"/>
              <a:t>Coal is expected to lose most as renewables getting cheaper</a:t>
            </a:r>
          </a:p>
          <a:p>
            <a:pPr eaLnBrk="1" hangingPunct="1"/>
            <a:r>
              <a:rPr lang="en-US" altLang="en-US" dirty="0"/>
              <a:t>Natural gas supply is expected to grow faster than total energy demand growth</a:t>
            </a:r>
          </a:p>
          <a:p>
            <a:pPr eaLnBrk="1" hangingPunct="1"/>
            <a:r>
              <a:rPr lang="en-US" altLang="en-US" dirty="0"/>
              <a:t>The share of natural gas is expected to increase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8F757BE-8EC3-4786-B919-6787DF9977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797443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Oil demand and supply continues to grow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Oil demand “level” is expected to continue to grow at the rate slower than economic growth or total energy demand growth </a:t>
            </a:r>
          </a:p>
          <a:p>
            <a:pPr eaLnBrk="1" hangingPunct="1"/>
            <a:r>
              <a:rPr lang="en-US" altLang="en-US"/>
              <a:t>Efficiency and energy transition (shift to natural gas and renewable) plays a key role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FBBF1AA-57BB-4134-8903-81C281DCE32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source of oil demand growth </a:t>
            </a:r>
          </a:p>
        </p:txBody>
      </p:sp>
      <p:sp>
        <p:nvSpPr>
          <p:cNvPr id="5123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OECD: Peak Demand – reduction in oil demand (aging and slower economic growth)</a:t>
            </a:r>
          </a:p>
          <a:p>
            <a:pPr eaLnBrk="1" hangingPunct="1"/>
            <a:r>
              <a:rPr lang="en-US" altLang="en-US"/>
              <a:t>Non-OECD </a:t>
            </a:r>
          </a:p>
          <a:p>
            <a:pPr lvl="1" eaLnBrk="1" hangingPunct="1"/>
            <a:r>
              <a:rPr lang="en-US" altLang="en-US"/>
              <a:t>Emerging Market Economies</a:t>
            </a:r>
          </a:p>
          <a:p>
            <a:pPr lvl="2" eaLnBrk="1" hangingPunct="1"/>
            <a:r>
              <a:rPr lang="en-US" altLang="en-US"/>
              <a:t>Rise of middle income class  leads to increasing automobile demand and other transportation demand. (e.g. jet fuel)</a:t>
            </a:r>
          </a:p>
          <a:p>
            <a:pPr lvl="1" eaLnBrk="1" hangingPunct="1"/>
            <a:r>
              <a:rPr lang="en-US" altLang="en-US"/>
              <a:t>Developing countries</a:t>
            </a:r>
          </a:p>
          <a:p>
            <a:pPr lvl="2" eaLnBrk="1" hangingPunct="1"/>
            <a:r>
              <a:rPr lang="en-US" altLang="en-US"/>
              <a:t>Switching from coal or biomass </a:t>
            </a:r>
          </a:p>
          <a:p>
            <a:pPr lvl="1" eaLnBrk="1" hangingPunct="1"/>
            <a:endParaRPr lang="en-US" alt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89DDE77-1639-400A-A1B7-18D6B42F4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990941"/>
              </p:ext>
            </p:extLst>
          </p:nvPr>
        </p:nvGraphicFramePr>
        <p:xfrm>
          <a:off x="798135" y="1782186"/>
          <a:ext cx="5297865" cy="4394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62000" y="3873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/>
              <a:t>Peak oil supply?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Technological progress </a:t>
            </a:r>
          </a:p>
          <a:p>
            <a:pPr lvl="1" eaLnBrk="1" hangingPunct="1"/>
            <a:r>
              <a:rPr lang="en-US" altLang="en-US" dirty="0"/>
              <a:t>Ultra Deepwater, Heavy Oil</a:t>
            </a:r>
          </a:p>
          <a:p>
            <a:pPr eaLnBrk="1" hangingPunct="1"/>
            <a:r>
              <a:rPr lang="en-US" altLang="en-US" dirty="0"/>
              <a:t>U.S. tight oil (shale oil) </a:t>
            </a:r>
          </a:p>
          <a:p>
            <a:pPr eaLnBrk="1" hangingPunct="1"/>
            <a:r>
              <a:rPr lang="en-US" altLang="en-US" dirty="0"/>
              <a:t>Reducing cost to survive with lower oil prices </a:t>
            </a:r>
          </a:p>
          <a:p>
            <a:pPr marL="0" indent="0" eaLnBrk="1" hangingPunct="1">
              <a:buNone/>
            </a:pPr>
            <a:r>
              <a:rPr lang="en-US" altLang="en-US" dirty="0"/>
              <a:t>“stranded assets”</a:t>
            </a:r>
          </a:p>
          <a:p>
            <a:pPr lvl="1" eaLnBrk="1" hangingPunct="1"/>
            <a:r>
              <a:rPr lang="en-US" altLang="en-US" dirty="0"/>
              <a:t>Not all currently proven reserve may not be tapped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FDC16A-3B7B-460B-BA12-A20DA1C2EF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297918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Technology  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Higher oil prices stimulated energy saving technology (Efficiency Gain)</a:t>
            </a:r>
          </a:p>
          <a:p>
            <a:pPr eaLnBrk="1" hangingPunct="1"/>
            <a:r>
              <a:rPr lang="en-US" altLang="en-US"/>
              <a:t>Concerns regarding CO2 and other pollutant emission will play an additional role going forward </a:t>
            </a:r>
          </a:p>
          <a:p>
            <a:pPr eaLnBrk="1" hangingPunct="1"/>
            <a:r>
              <a:rPr lang="en-US" altLang="en-US"/>
              <a:t>Carbon Capture and Utilization (CCU) might be able to save fossil fuels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5" name="Content Placeholder 4">
            <a:extLst/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Energy Transitions</a:t>
            </a:r>
          </a:p>
        </p:txBody>
      </p:sp>
      <p:sp>
        <p:nvSpPr>
          <p:cNvPr id="8196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70933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Renewables grow faster than fossil fuels as it becomes cheaper</a:t>
            </a:r>
          </a:p>
          <a:p>
            <a:pPr eaLnBrk="1" hangingPunct="1">
              <a:defRPr/>
            </a:pPr>
            <a:r>
              <a:rPr lang="en-US" altLang="en-US" dirty="0"/>
              <a:t>Obstacles: battery technologies and intermittency (causes net load fluctuation)</a:t>
            </a:r>
          </a:p>
          <a:p>
            <a:pPr lvl="1" eaLnBrk="1" hangingPunct="1">
              <a:defRPr/>
            </a:pPr>
            <a:r>
              <a:rPr lang="en-US" altLang="en-US" dirty="0"/>
              <a:t>Natural gas : compete or complement? 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32B2170-BC9B-425A-8174-8A800C16FCF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12017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Climate Change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Without major technological progress, CO2 level is expected to increase. </a:t>
            </a:r>
          </a:p>
          <a:p>
            <a:r>
              <a:rPr lang="en-US" altLang="en-US"/>
              <a:t>Policy and technologies are two key areas</a:t>
            </a:r>
          </a:p>
          <a:p>
            <a:r>
              <a:rPr lang="en-US" altLang="en-US"/>
              <a:t>Policy (negative for coal and oil, less so for natural gas)</a:t>
            </a:r>
          </a:p>
          <a:p>
            <a:pPr lvl="1"/>
            <a:r>
              <a:rPr lang="en-US" altLang="en-US"/>
              <a:t>Fossil fuel subsidies</a:t>
            </a:r>
          </a:p>
          <a:p>
            <a:pPr lvl="1"/>
            <a:r>
              <a:rPr lang="en-US" altLang="en-US"/>
              <a:t>Carbon tax </a:t>
            </a:r>
          </a:p>
          <a:p>
            <a:pPr lvl="1"/>
            <a:r>
              <a:rPr lang="en-US" altLang="en-US"/>
              <a:t>Pollutant regulations</a:t>
            </a:r>
          </a:p>
          <a:p>
            <a:r>
              <a:rPr lang="en-US" altLang="en-US"/>
              <a:t>Technologies</a:t>
            </a:r>
          </a:p>
          <a:p>
            <a:pPr lvl="1"/>
            <a:r>
              <a:rPr lang="en-US" altLang="en-US"/>
              <a:t>Renewables + Batteries</a:t>
            </a:r>
          </a:p>
          <a:p>
            <a:pPr lvl="1"/>
            <a:r>
              <a:rPr lang="en-US" altLang="en-US"/>
              <a:t>Efficiencies</a:t>
            </a:r>
          </a:p>
          <a:p>
            <a:pPr lvl="1"/>
            <a:r>
              <a:rPr lang="en-US" altLang="en-US"/>
              <a:t>Carbon Capture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Oil’s future depends 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472184"/>
            <a:ext cx="10515600" cy="470477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Economic growth (population growth)</a:t>
            </a:r>
          </a:p>
          <a:p>
            <a:pPr eaLnBrk="1" hangingPunct="1">
              <a:defRPr/>
            </a:pPr>
            <a:r>
              <a:rPr lang="en-US" altLang="en-US" dirty="0"/>
              <a:t>Policy (Subsidy, Carbon Tax, Regulations)</a:t>
            </a:r>
          </a:p>
          <a:p>
            <a:pPr eaLnBrk="1" hangingPunct="1">
              <a:defRPr/>
            </a:pPr>
            <a:r>
              <a:rPr lang="en-US" altLang="en-US" b="1" dirty="0"/>
              <a:t>Technology</a:t>
            </a:r>
          </a:p>
          <a:p>
            <a:pPr lvl="1" eaLnBrk="1" hangingPunct="1">
              <a:defRPr/>
            </a:pPr>
            <a:r>
              <a:rPr lang="en-US" altLang="en-US" dirty="0"/>
              <a:t>New type of energy supply (renewables, fuel cell, hydro methane and more)</a:t>
            </a:r>
          </a:p>
          <a:p>
            <a:pPr lvl="1" eaLnBrk="1" hangingPunct="1">
              <a:defRPr/>
            </a:pPr>
            <a:r>
              <a:rPr lang="en-US" altLang="en-US" dirty="0"/>
              <a:t>Efficiency gains </a:t>
            </a:r>
          </a:p>
          <a:p>
            <a:pPr lvl="1" eaLnBrk="1" hangingPunct="1">
              <a:defRPr/>
            </a:pPr>
            <a:r>
              <a:rPr lang="en-US" altLang="en-US" dirty="0"/>
              <a:t>Energy Transitions (to natural gas, renewables)</a:t>
            </a:r>
          </a:p>
          <a:p>
            <a:pPr lvl="1" eaLnBrk="1" hangingPunct="1">
              <a:defRPr/>
            </a:pPr>
            <a:r>
              <a:rPr lang="en-US" altLang="en-US" dirty="0"/>
              <a:t>Carbon Capture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dirty="0"/>
              <a:t>Economists tend to think of “technological” progress as </a:t>
            </a:r>
            <a:r>
              <a:rPr lang="en-US" altLang="en-US" i="1" dirty="0"/>
              <a:t>exogenous</a:t>
            </a:r>
            <a:r>
              <a:rPr lang="en-US" altLang="en-US" dirty="0"/>
              <a:t> shocks with a few exceptions. But we should at least keep an eye on technological progress even if we cannot explain well (yet) how technology evolves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6574</TotalTime>
  <Words>498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The End of the Age of Oil </vt:lpstr>
      <vt:lpstr>Oil occupied dominant share of primary energy supply, but </vt:lpstr>
      <vt:lpstr>Oil demand and supply continues to grow</vt:lpstr>
      <vt:lpstr>The source of oil demand growth </vt:lpstr>
      <vt:lpstr>Peak oil supply?</vt:lpstr>
      <vt:lpstr>Technology  </vt:lpstr>
      <vt:lpstr>Energy Transitions</vt:lpstr>
      <vt:lpstr>Climate Change</vt:lpstr>
      <vt:lpstr>Oil’s future depends 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End of the Age of Oil</dc:title>
  <dc:creator>Matsumoto, Akito</dc:creator>
  <cp:lastModifiedBy>Nicola Joseph</cp:lastModifiedBy>
  <cp:revision>25</cp:revision>
  <dcterms:created xsi:type="dcterms:W3CDTF">2017-11-10T15:57:06Z</dcterms:created>
  <dcterms:modified xsi:type="dcterms:W3CDTF">2017-12-13T08:00:27Z</dcterms:modified>
</cp:coreProperties>
</file>